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430" r:id="rId23"/>
    <p:sldId id="278" r:id="rId24"/>
    <p:sldId id="279" r:id="rId25"/>
    <p:sldId id="431" r:id="rId26"/>
    <p:sldId id="280" r:id="rId27"/>
    <p:sldId id="281" r:id="rId28"/>
    <p:sldId id="282" r:id="rId29"/>
    <p:sldId id="283" r:id="rId30"/>
    <p:sldId id="432" r:id="rId31"/>
    <p:sldId id="463" r:id="rId32"/>
    <p:sldId id="284" r:id="rId33"/>
    <p:sldId id="285" r:id="rId34"/>
    <p:sldId id="433" r:id="rId35"/>
    <p:sldId id="286" r:id="rId36"/>
    <p:sldId id="434" r:id="rId37"/>
    <p:sldId id="288" r:id="rId38"/>
    <p:sldId id="289" r:id="rId39"/>
    <p:sldId id="290" r:id="rId40"/>
    <p:sldId id="435" r:id="rId41"/>
    <p:sldId id="291" r:id="rId42"/>
    <p:sldId id="292" r:id="rId43"/>
    <p:sldId id="293" r:id="rId44"/>
    <p:sldId id="294" r:id="rId45"/>
    <p:sldId id="436" r:id="rId46"/>
    <p:sldId id="295" r:id="rId47"/>
    <p:sldId id="296" r:id="rId48"/>
    <p:sldId id="297" r:id="rId49"/>
    <p:sldId id="298" r:id="rId50"/>
    <p:sldId id="437" r:id="rId51"/>
    <p:sldId id="438" r:id="rId52"/>
    <p:sldId id="299" r:id="rId53"/>
    <p:sldId id="300" r:id="rId54"/>
    <p:sldId id="301" r:id="rId55"/>
    <p:sldId id="302" r:id="rId56"/>
    <p:sldId id="439" r:id="rId57"/>
    <p:sldId id="303" r:id="rId58"/>
    <p:sldId id="304" r:id="rId59"/>
    <p:sldId id="440" r:id="rId60"/>
    <p:sldId id="305" r:id="rId61"/>
    <p:sldId id="306" r:id="rId62"/>
    <p:sldId id="441" r:id="rId63"/>
    <p:sldId id="307" r:id="rId64"/>
    <p:sldId id="442" r:id="rId65"/>
    <p:sldId id="308" r:id="rId66"/>
    <p:sldId id="309" r:id="rId67"/>
    <p:sldId id="443" r:id="rId68"/>
    <p:sldId id="310" r:id="rId69"/>
    <p:sldId id="444" r:id="rId70"/>
    <p:sldId id="311" r:id="rId71"/>
    <p:sldId id="312" r:id="rId72"/>
    <p:sldId id="445" r:id="rId73"/>
    <p:sldId id="313" r:id="rId74"/>
    <p:sldId id="446" r:id="rId75"/>
    <p:sldId id="314" r:id="rId76"/>
    <p:sldId id="315" r:id="rId77"/>
    <p:sldId id="447" r:id="rId78"/>
    <p:sldId id="316" r:id="rId79"/>
    <p:sldId id="448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476" r:id="rId93"/>
    <p:sldId id="329" r:id="rId94"/>
    <p:sldId id="330" r:id="rId95"/>
    <p:sldId id="449" r:id="rId96"/>
    <p:sldId id="331" r:id="rId97"/>
    <p:sldId id="332" r:id="rId98"/>
    <p:sldId id="333" r:id="rId99"/>
    <p:sldId id="450" r:id="rId100"/>
    <p:sldId id="451" r:id="rId101"/>
    <p:sldId id="334" r:id="rId102"/>
    <p:sldId id="335" r:id="rId103"/>
    <p:sldId id="452" r:id="rId104"/>
    <p:sldId id="336" r:id="rId105"/>
    <p:sldId id="337" r:id="rId106"/>
    <p:sldId id="338" r:id="rId107"/>
    <p:sldId id="339" r:id="rId108"/>
    <p:sldId id="453" r:id="rId109"/>
    <p:sldId id="340" r:id="rId110"/>
    <p:sldId id="341" r:id="rId111"/>
    <p:sldId id="342" r:id="rId112"/>
    <p:sldId id="454" r:id="rId113"/>
    <p:sldId id="343" r:id="rId114"/>
    <p:sldId id="344" r:id="rId115"/>
    <p:sldId id="345" r:id="rId116"/>
    <p:sldId id="346" r:id="rId117"/>
    <p:sldId id="347" r:id="rId118"/>
    <p:sldId id="348" r:id="rId119"/>
    <p:sldId id="455" r:id="rId120"/>
    <p:sldId id="349" r:id="rId121"/>
    <p:sldId id="350" r:id="rId122"/>
    <p:sldId id="351" r:id="rId123"/>
    <p:sldId id="456" r:id="rId124"/>
    <p:sldId id="352" r:id="rId125"/>
    <p:sldId id="353" r:id="rId126"/>
    <p:sldId id="457" r:id="rId127"/>
    <p:sldId id="354" r:id="rId128"/>
    <p:sldId id="355" r:id="rId129"/>
    <p:sldId id="356" r:id="rId130"/>
    <p:sldId id="458" r:id="rId131"/>
    <p:sldId id="357" r:id="rId132"/>
    <p:sldId id="358" r:id="rId133"/>
    <p:sldId id="359" r:id="rId134"/>
    <p:sldId id="459" r:id="rId135"/>
    <p:sldId id="360" r:id="rId136"/>
    <p:sldId id="361" r:id="rId137"/>
    <p:sldId id="362" r:id="rId138"/>
    <p:sldId id="460" r:id="rId139"/>
    <p:sldId id="363" r:id="rId140"/>
    <p:sldId id="461" r:id="rId141"/>
    <p:sldId id="364" r:id="rId142"/>
    <p:sldId id="365" r:id="rId143"/>
    <p:sldId id="366" r:id="rId144"/>
    <p:sldId id="367" r:id="rId145"/>
    <p:sldId id="462" r:id="rId146"/>
    <p:sldId id="368" r:id="rId147"/>
    <p:sldId id="369" r:id="rId148"/>
    <p:sldId id="370" r:id="rId149"/>
    <p:sldId id="371" r:id="rId150"/>
    <p:sldId id="372" r:id="rId151"/>
    <p:sldId id="373" r:id="rId152"/>
    <p:sldId id="464" r:id="rId153"/>
    <p:sldId id="374" r:id="rId154"/>
    <p:sldId id="375" r:id="rId155"/>
    <p:sldId id="376" r:id="rId156"/>
    <p:sldId id="377" r:id="rId157"/>
    <p:sldId id="465" r:id="rId158"/>
    <p:sldId id="378" r:id="rId159"/>
    <p:sldId id="379" r:id="rId160"/>
    <p:sldId id="466" r:id="rId161"/>
    <p:sldId id="380" r:id="rId162"/>
    <p:sldId id="381" r:id="rId163"/>
    <p:sldId id="382" r:id="rId164"/>
    <p:sldId id="467" r:id="rId165"/>
    <p:sldId id="383" r:id="rId166"/>
    <p:sldId id="384" r:id="rId167"/>
    <p:sldId id="468" r:id="rId168"/>
    <p:sldId id="385" r:id="rId169"/>
    <p:sldId id="386" r:id="rId170"/>
    <p:sldId id="469" r:id="rId171"/>
    <p:sldId id="387" r:id="rId172"/>
    <p:sldId id="388" r:id="rId173"/>
    <p:sldId id="389" r:id="rId174"/>
    <p:sldId id="390" r:id="rId175"/>
    <p:sldId id="391" r:id="rId176"/>
    <p:sldId id="392" r:id="rId177"/>
    <p:sldId id="393" r:id="rId178"/>
    <p:sldId id="394" r:id="rId179"/>
    <p:sldId id="395" r:id="rId180"/>
    <p:sldId id="396" r:id="rId181"/>
    <p:sldId id="397" r:id="rId182"/>
    <p:sldId id="398" r:id="rId183"/>
    <p:sldId id="399" r:id="rId184"/>
    <p:sldId id="400" r:id="rId185"/>
    <p:sldId id="401" r:id="rId186"/>
    <p:sldId id="402" r:id="rId187"/>
    <p:sldId id="403" r:id="rId188"/>
    <p:sldId id="404" r:id="rId189"/>
    <p:sldId id="405" r:id="rId190"/>
    <p:sldId id="406" r:id="rId191"/>
    <p:sldId id="407" r:id="rId192"/>
    <p:sldId id="470" r:id="rId193"/>
    <p:sldId id="408" r:id="rId194"/>
    <p:sldId id="409" r:id="rId195"/>
    <p:sldId id="410" r:id="rId196"/>
    <p:sldId id="411" r:id="rId197"/>
    <p:sldId id="412" r:id="rId198"/>
    <p:sldId id="413" r:id="rId199"/>
    <p:sldId id="414" r:id="rId200"/>
    <p:sldId id="415" r:id="rId201"/>
    <p:sldId id="416" r:id="rId202"/>
    <p:sldId id="471" r:id="rId203"/>
    <p:sldId id="417" r:id="rId204"/>
    <p:sldId id="418" r:id="rId205"/>
    <p:sldId id="419" r:id="rId206"/>
    <p:sldId id="420" r:id="rId207"/>
    <p:sldId id="421" r:id="rId208"/>
    <p:sldId id="422" r:id="rId209"/>
    <p:sldId id="423" r:id="rId210"/>
    <p:sldId id="424" r:id="rId211"/>
    <p:sldId id="425" r:id="rId212"/>
    <p:sldId id="426" r:id="rId213"/>
    <p:sldId id="472" r:id="rId214"/>
    <p:sldId id="427" r:id="rId215"/>
    <p:sldId id="428" r:id="rId216"/>
    <p:sldId id="473" r:id="rId217"/>
    <p:sldId id="474" r:id="rId218"/>
    <p:sldId id="475" r:id="rId219"/>
    <p:sldId id="429" r:id="rId2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2"/>
    <p:restoredTop sz="94660"/>
  </p:normalViewPr>
  <p:slideViewPr>
    <p:cSldViewPr snapToGrid="0">
      <p:cViewPr varScale="1">
        <p:scale>
          <a:sx n="105" d="100"/>
          <a:sy n="105" d="100"/>
        </p:scale>
        <p:origin x="1340" y="7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14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표현 언어와 </a:t>
            </a:r>
            <a:r>
              <a:rPr lang="en-US" altLang="ko-KR" sz="2800"/>
              <a:t>JSTL</a:t>
            </a:r>
            <a:endParaRPr lang="ko-KR" altLang="en-US" sz="2800" spc="-89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4889" y="1486152"/>
            <a:ext cx="4468551" cy="330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14.1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표현 언어란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14.2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표현 언어 내장 객체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내장 변수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14.3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표현 언어로 바인딩 속성 출력하기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14.4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커스텀 태그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14.5 JSP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표준 태그 라이브러리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(JSTL)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14.6  Core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태그 라이브러리 사용하기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14.7 Core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태그 라이브러리 실습 예제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14.8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다국어 태그 라이브러리 사용하기</a:t>
            </a:r>
            <a:endParaRPr lang="en-US" altLang="ko-KR" sz="16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7680" y="1501825"/>
            <a:ext cx="4998720" cy="1696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14.9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한글을 아스키 코드로 변환하기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14.10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포매팅 태그 라이브러리 사용하기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14.11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문자열 처리 함수 사용하기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14.12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표현 언어와 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JSTL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을 이용환 회원 관리 실습</a:t>
            </a:r>
            <a:endParaRPr lang="en-US" altLang="ko-KR" sz="160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40565"/>
            <a:ext cx="7088970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http://localhost:8090/pro14/elTest2.jsp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6353" y="1817564"/>
            <a:ext cx="4237990" cy="3480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34213" y="1678417"/>
            <a:ext cx="5943600" cy="1259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4274" y="1431235"/>
            <a:ext cx="32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실행결과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14.6.2 &lt;c:remove&gt;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785192" y="1858618"/>
            <a:ext cx="4144617" cy="26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&lt;c:remove&gt; </a:t>
            </a:r>
            <a:r>
              <a:rPr lang="ko-KR" altLang="en-US" sz="1200" b="1">
                <a:latin typeface="+mj-ea"/>
                <a:ea typeface="+mj-ea"/>
              </a:rPr>
              <a:t>형식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1" y="2135617"/>
            <a:ext cx="7205870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b="1"/>
              <a:t>&lt;c:remove  var="</a:t>
            </a:r>
            <a:r>
              <a:rPr lang="ko-KR" altLang="en-US" sz="1400" b="1">
                <a:solidFill>
                  <a:srgbClr val="C00000"/>
                </a:solidFill>
              </a:rPr>
              <a:t>변수 이름</a:t>
            </a:r>
            <a:r>
              <a:rPr lang="en-US" altLang="ko-KR" sz="1400" b="1"/>
              <a:t>" [scope="scope </a:t>
            </a:r>
            <a:r>
              <a:rPr lang="ko-KR" altLang="en-US" sz="1400" b="1"/>
              <a:t>속성 중 하나</a:t>
            </a:r>
            <a:r>
              <a:rPr lang="en-US" altLang="ko-KR" sz="1400" b="1"/>
              <a:t>"] 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554357"/>
            <a:ext cx="6023113" cy="90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-var: </a:t>
            </a:r>
            <a:r>
              <a:rPr lang="ko-KR" altLang="en-US" sz="1200">
                <a:latin typeface="+mj-ea"/>
                <a:ea typeface="+mj-ea"/>
              </a:rPr>
              <a:t>제거할 변수 이름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-value : </a:t>
            </a:r>
            <a:r>
              <a:rPr lang="ko-KR" altLang="en-US" sz="1200">
                <a:latin typeface="+mj-ea"/>
                <a:ea typeface="+mj-ea"/>
              </a:rPr>
              <a:t>변수에 저장할 값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-scope: </a:t>
            </a:r>
            <a:r>
              <a:rPr lang="ko-KR" altLang="en-US" sz="1200">
                <a:latin typeface="+mj-ea"/>
                <a:ea typeface="+mj-ea"/>
              </a:rPr>
              <a:t>접근 범위</a:t>
            </a:r>
            <a:r>
              <a:rPr lang="en-US" altLang="ko-KR" sz="1200">
                <a:latin typeface="+mj-ea"/>
                <a:ea typeface="+mj-ea"/>
              </a:rPr>
              <a:t>(page, requst, session, application </a:t>
            </a:r>
            <a:r>
              <a:rPr lang="ko-KR" altLang="en-US" sz="1200">
                <a:latin typeface="+mj-ea"/>
                <a:ea typeface="+mj-ea"/>
              </a:rPr>
              <a:t>중 하나</a:t>
            </a:r>
            <a:r>
              <a:rPr lang="en-US" altLang="ko-KR" sz="1200">
                <a:latin typeface="+mj-ea"/>
                <a:ea typeface="+mj-ea"/>
              </a:rPr>
              <a:t>)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3" y="1281064"/>
            <a:ext cx="7494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member3.jsp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2331" y="1558063"/>
            <a:ext cx="5886335" cy="5157459"/>
            <a:chOff x="765313" y="1854079"/>
            <a:chExt cx="6572135" cy="5621791"/>
          </a:xfrm>
        </p:grpSpPr>
        <p:pic>
          <p:nvPicPr>
            <p:cNvPr id="696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33670" y="1854079"/>
              <a:ext cx="6303778" cy="346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142997" y="5180470"/>
              <a:ext cx="1669774" cy="289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  <p:pic>
          <p:nvPicPr>
            <p:cNvPr id="696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65313" y="5457472"/>
              <a:ext cx="5308324" cy="2018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3" name="직사각형 24578"/>
          <p:cNvSpPr txBox="1"/>
          <p:nvPr/>
        </p:nvSpPr>
        <p:spPr>
          <a:xfrm>
            <a:off x="627294" y="703822"/>
            <a:ext cx="6024096" cy="410439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var="id"  value="hong"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var="pwd"  value="1234"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var="name"  value="${'홍길동'}"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var="age"  value="${22}"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var="height"  value="${177}"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&lt;c:remove var="age"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&lt;c:remove var="height"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</p:txBody>
      </p:sp>
      <p:sp>
        <p:nvSpPr>
          <p:cNvPr id="14" name="직사각형 24578"/>
          <p:cNvSpPr txBox="1"/>
          <p:nvPr/>
        </p:nvSpPr>
        <p:spPr>
          <a:xfrm>
            <a:off x="4844092" y="2192103"/>
            <a:ext cx="4299908" cy="355909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 align="center"  border="1"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bgcolor="lightgreen"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width="7%"&gt;&lt;b&gt;나이&lt;/b&gt;&lt;/td&gt;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&gt;&lt;b&gt;키&lt;/b&gt;&lt;/td&gt;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&lt;td&gt;${age}&lt;/td&gt;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&lt;td&gt;${height}&lt;/td&gt;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1560443"/>
            <a:ext cx="7543799" cy="44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http://localhost:8090/pro14/test03/member3.jsp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&lt;c:remove&gt; </a:t>
            </a:r>
            <a:r>
              <a:rPr lang="ko-KR" altLang="en-US" sz="1200">
                <a:latin typeface="+mj-ea"/>
                <a:ea typeface="+mj-ea"/>
              </a:rPr>
              <a:t>태그를 이용해 변수 </a:t>
            </a:r>
            <a:r>
              <a:rPr lang="en-US" altLang="ko-KR" sz="1200">
                <a:latin typeface="+mj-ea"/>
                <a:ea typeface="+mj-ea"/>
              </a:rPr>
              <a:t>age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height</a:t>
            </a:r>
            <a:r>
              <a:rPr lang="ko-KR" altLang="en-US" sz="1200">
                <a:latin typeface="+mj-ea"/>
                <a:ea typeface="+mj-ea"/>
              </a:rPr>
              <a:t>를 삭제했기 때문에 아무 값도 출력되지 않습니다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2159497"/>
            <a:ext cx="5943600" cy="10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14.6.3 &lt;c:if&gt;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&lt;c:if&gt;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860368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  <a:defRPr/>
            </a:pPr>
            <a:r>
              <a:rPr lang="ko-KR" altLang="en-US" sz="1200"/>
              <a:t>조건문을 대체하는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&lt;c:if&gt;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860368" cy="8309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+mj-ea"/>
                <a:ea typeface="+mj-ea"/>
              </a:rPr>
              <a:t>&lt;c:if test="</a:t>
            </a:r>
            <a:r>
              <a:rPr lang="en-US" altLang="ko-KR" sz="1600" b="1">
                <a:solidFill>
                  <a:srgbClr val="C00000"/>
                </a:solidFill>
                <a:latin typeface="+mj-ea"/>
                <a:ea typeface="+mj-ea"/>
              </a:rPr>
              <a:t>${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조건식</a:t>
            </a:r>
            <a:r>
              <a:rPr lang="en-US" altLang="ko-KR" sz="1600" b="1">
                <a:solidFill>
                  <a:srgbClr val="C00000"/>
                </a:solidFill>
                <a:latin typeface="+mj-ea"/>
                <a:ea typeface="+mj-ea"/>
              </a:rPr>
              <a:t>}</a:t>
            </a:r>
            <a:r>
              <a:rPr lang="en-US" altLang="ko-KR" sz="1600">
                <a:latin typeface="+mj-ea"/>
                <a:ea typeface="+mj-ea"/>
              </a:rPr>
              <a:t>" var="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600">
                <a:latin typeface="+mj-ea"/>
                <a:ea typeface="+mj-ea"/>
              </a:rPr>
              <a:t>" [scope="scope </a:t>
            </a:r>
            <a:r>
              <a:rPr lang="ko-KR" altLang="en-US" sz="1600">
                <a:latin typeface="+mj-ea"/>
                <a:ea typeface="+mj-ea"/>
              </a:rPr>
              <a:t>속성 중 하나</a:t>
            </a:r>
            <a:r>
              <a:rPr lang="en-US" altLang="ko-KR" sz="1600">
                <a:latin typeface="+mj-ea"/>
                <a:ea typeface="+mj-ea"/>
              </a:rPr>
              <a:t>"] /&gt;</a:t>
            </a:r>
          </a:p>
          <a:p>
            <a:pPr lvl="0">
              <a:defRPr/>
            </a:pPr>
            <a:r>
              <a:rPr lang="en-US" altLang="ko-KR" sz="1600">
                <a:latin typeface="+mj-ea"/>
                <a:ea typeface="+mj-ea"/>
              </a:rPr>
              <a:t>  ...</a:t>
            </a:r>
          </a:p>
          <a:p>
            <a:pPr lvl="0">
              <a:defRPr/>
            </a:pPr>
            <a:r>
              <a:rPr lang="en-US" altLang="ko-KR" sz="1600">
                <a:latin typeface="+mj-ea"/>
                <a:ea typeface="+mj-ea"/>
              </a:rPr>
              <a:t>&lt;/c:if&gt;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3756991"/>
            <a:ext cx="6860368" cy="9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-test: </a:t>
            </a:r>
            <a:r>
              <a:rPr lang="ko-KR" altLang="en-US" sz="1200">
                <a:latin typeface="+mj-ea"/>
                <a:ea typeface="+mj-ea"/>
              </a:rPr>
              <a:t>표현 언어를 이용해 수행할 조건식 위치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-var : </a:t>
            </a:r>
            <a:r>
              <a:rPr lang="ko-KR" altLang="en-US" sz="1200">
                <a:latin typeface="+mj-ea"/>
                <a:ea typeface="+mj-ea"/>
              </a:rPr>
              <a:t>조건식의 결괏값을 저장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-scope: </a:t>
            </a:r>
            <a:r>
              <a:rPr lang="ko-KR" altLang="en-US" sz="1200">
                <a:latin typeface="+mj-ea"/>
                <a:ea typeface="+mj-ea"/>
              </a:rPr>
              <a:t>변수의 접근 범위</a:t>
            </a:r>
            <a:r>
              <a:rPr lang="en-US" altLang="ko-KR" sz="1200">
                <a:latin typeface="+mj-ea"/>
                <a:ea typeface="+mj-ea"/>
              </a:rPr>
              <a:t>(page, request, session, application </a:t>
            </a:r>
            <a:r>
              <a:rPr lang="ko-KR" altLang="en-US" sz="1200">
                <a:latin typeface="+mj-ea"/>
                <a:ea typeface="+mj-ea"/>
              </a:rPr>
              <a:t>중 하나</a:t>
            </a:r>
            <a:r>
              <a:rPr lang="en-US" altLang="ko-KR" sz="1200">
                <a:latin typeface="+mj-ea"/>
                <a:ea typeface="+mj-ea"/>
              </a:rPr>
              <a:t>)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3" y="1461052"/>
            <a:ext cx="725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member4.jsp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34244" y="1738051"/>
            <a:ext cx="6497822" cy="3265460"/>
            <a:chOff x="896891" y="1922766"/>
            <a:chExt cx="6195301" cy="2759547"/>
          </a:xfrm>
        </p:grpSpPr>
        <p:pic>
          <p:nvPicPr>
            <p:cNvPr id="7168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83975" y="1922766"/>
              <a:ext cx="6108217" cy="439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8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96891" y="2362614"/>
              <a:ext cx="5170004" cy="2319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50504" y="1413359"/>
            <a:ext cx="5945556" cy="5335284"/>
            <a:chOff x="1324274" y="1343786"/>
            <a:chExt cx="6171786" cy="5802423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431234" y="1343786"/>
              <a:ext cx="5143708" cy="4526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324274" y="5870517"/>
              <a:ext cx="6171786" cy="12756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72708" name="직사각형 24578"/>
          <p:cNvSpPr txBox="1"/>
          <p:nvPr/>
        </p:nvSpPr>
        <p:spPr>
          <a:xfrm>
            <a:off x="191690" y="574836"/>
            <a:ext cx="6024095" cy="338049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var="id"  value="hong"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var="pwd"  value="1234"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var="name"  value="${'홍길동'}"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var="age"  value="${22}"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var="height"  value="${177}"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&lt;title&gt;조건문 실습&lt;/title&gt;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72709" name="직사각형 24578"/>
          <p:cNvSpPr txBox="1"/>
          <p:nvPr/>
        </p:nvSpPr>
        <p:spPr>
          <a:xfrm>
            <a:off x="4572000" y="1796418"/>
            <a:ext cx="4572000" cy="484060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&lt;c:if test="${true}"&gt;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&lt;h1&gt;항상 참입니다.&lt;/h1&gt;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test="${11==11}"&gt;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&lt;h1&gt;두 값은 같습니다.&lt;/h1&gt;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test="${11!=31}"&gt;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&lt;h1&gt;두 값은 같지 않습니다.&lt;/h1&gt;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test="${(id=='hong') &amp;&amp; (name=='홍길동')}"&gt;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&lt;h1&gt;아이디는 ${id}이고, 이름은 ${name }입니다.&lt;/h1&gt;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test="${age==22}"&gt;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&lt;h1&gt;${name }의 나이는 ${age}살입니다.&lt;/h1&gt;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test="${height&gt;160}"&gt;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&lt;h1&gt;${name }의 키는 160보다 큽니다.&lt;/h1&gt;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30626"/>
            <a:ext cx="76233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http://localhost:8090/pro14/test03/member4.jsp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14663" y="1807625"/>
            <a:ext cx="4559300" cy="3401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14.1.4 </a:t>
            </a:r>
            <a:r>
              <a:rPr lang="ko-KR" altLang="en-US" b="1"/>
              <a:t>표현 언어의 비교 연산자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05070" y="1898374"/>
            <a:ext cx="7305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elTest3.jsp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23121" y="2175373"/>
            <a:ext cx="6326734" cy="190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14.6.4 &lt;c:choose&gt;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&lt;c:choose&gt;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altLang="ko-KR" sz="1200"/>
              <a:t>switch</a:t>
            </a:r>
            <a:r>
              <a:rPr lang="ko-KR" altLang="en-US" sz="1200"/>
              <a:t>문의 기능을 수행함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&lt;c:choose&gt;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5557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600" b="1"/>
              <a:t>&lt;c:choose&gt;</a:t>
            </a:r>
          </a:p>
          <a:p>
            <a:pPr lvl="0"/>
            <a:r>
              <a:rPr lang="en-US" altLang="ko-KR" sz="1600" b="1"/>
              <a:t>   &lt;c:when test="</a:t>
            </a:r>
            <a:r>
              <a:rPr lang="ko-KR" altLang="en-US" sz="1600" b="1">
                <a:solidFill>
                  <a:srgbClr val="C00000"/>
                </a:solidFill>
              </a:rPr>
              <a:t>조건식</a:t>
            </a:r>
            <a:r>
              <a:rPr lang="en-US" altLang="ko-KR" sz="1600" b="1">
                <a:solidFill>
                  <a:srgbClr val="C00000"/>
                </a:solidFill>
              </a:rPr>
              <a:t>1</a:t>
            </a:r>
            <a:r>
              <a:rPr lang="en-US" altLang="ko-KR" sz="1600" b="1"/>
              <a:t>" &gt;</a:t>
            </a:r>
            <a:r>
              <a:rPr lang="ko-KR" altLang="en-US" sz="1600" b="1"/>
              <a:t>본문내용</a:t>
            </a:r>
            <a:r>
              <a:rPr lang="en-US" altLang="ko-KR" sz="1600" b="1"/>
              <a:t>1&lt;/c:when&gt;</a:t>
            </a:r>
          </a:p>
          <a:p>
            <a:pPr lvl="0"/>
            <a:r>
              <a:rPr lang="en-US" altLang="ko-KR" sz="1600" b="1"/>
              <a:t>   &lt;c:when test="</a:t>
            </a:r>
            <a:r>
              <a:rPr lang="ko-KR" altLang="en-US" sz="1600" b="1">
                <a:solidFill>
                  <a:srgbClr val="C00000"/>
                </a:solidFill>
              </a:rPr>
              <a:t>조건식</a:t>
            </a:r>
            <a:r>
              <a:rPr lang="en-US" altLang="ko-KR" sz="1600" b="1">
                <a:solidFill>
                  <a:srgbClr val="C00000"/>
                </a:solidFill>
              </a:rPr>
              <a:t>2</a:t>
            </a:r>
            <a:r>
              <a:rPr lang="en-US" altLang="ko-KR" sz="1600" b="1"/>
              <a:t>" &gt;</a:t>
            </a:r>
            <a:r>
              <a:rPr lang="ko-KR" altLang="en-US" sz="1600" b="1"/>
              <a:t>본문내용</a:t>
            </a:r>
            <a:r>
              <a:rPr lang="en-US" altLang="ko-KR" sz="1600" b="1"/>
              <a:t>2&lt;/c:when&gt;</a:t>
            </a:r>
          </a:p>
          <a:p>
            <a:pPr lvl="0"/>
            <a:r>
              <a:rPr lang="en-US" altLang="ko-KR" sz="1600" b="1"/>
              <a:t>     ...</a:t>
            </a:r>
          </a:p>
          <a:p>
            <a:pPr lvl="0"/>
            <a:r>
              <a:rPr lang="en-US" altLang="ko-KR" sz="1600" b="1"/>
              <a:t>   &lt;c:otherwise&gt;</a:t>
            </a:r>
            <a:r>
              <a:rPr lang="ko-KR" altLang="en-US" sz="1600" b="1"/>
              <a:t>본문내용</a:t>
            </a:r>
            <a:r>
              <a:rPr lang="en-US" altLang="ko-KR" sz="1600" b="1"/>
              <a:t>n&lt;/c:otherwise&gt;</a:t>
            </a:r>
          </a:p>
          <a:p>
            <a:pPr lvl="0"/>
            <a:r>
              <a:rPr lang="en-US" altLang="ko-KR" sz="1600" b="1"/>
              <a:t>&lt;/c:choose&gt;</a:t>
            </a:r>
            <a:endParaRPr lang="ko-KR" altLang="en-US" sz="1600" b="1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6710" y="4800600"/>
            <a:ext cx="6860368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-test: </a:t>
            </a:r>
            <a:r>
              <a:rPr lang="ko-KR" altLang="en-US" sz="1200">
                <a:latin typeface="+mj-ea"/>
                <a:ea typeface="+mj-ea"/>
              </a:rPr>
              <a:t>표현 언어를 이용해 수행할 조건식 위치</a:t>
            </a:r>
            <a:endParaRPr lang="en-US" altLang="ko-KR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51113"/>
            <a:ext cx="740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member5.jsp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8335" y="1728112"/>
            <a:ext cx="6440556" cy="5010341"/>
            <a:chOff x="805069" y="1863187"/>
            <a:chExt cx="6440556" cy="5010341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05069" y="1863187"/>
              <a:ext cx="6351105" cy="475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05069" y="2338241"/>
              <a:ext cx="6440556" cy="4535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56" name="직사각형 74755"/>
          <p:cNvSpPr txBox="1"/>
          <p:nvPr/>
        </p:nvSpPr>
        <p:spPr>
          <a:xfrm>
            <a:off x="6679653" y="3206380"/>
            <a:ext cx="2306366" cy="908895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null:        null</a:t>
            </a:r>
          </a:p>
          <a:p>
            <a:pPr>
              <a:defRPr/>
            </a:pPr>
            <a:r>
              <a:rPr lang="en-US" altLang="ko-KR"/>
              <a:t>empty:   "", null</a:t>
            </a:r>
          </a:p>
          <a:p>
            <a:pPr>
              <a:defRPr/>
            </a:pPr>
            <a:r>
              <a:rPr lang="en-US" altLang="ko-KR"/>
              <a:t>blank:     "", " ",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627293" y="703822"/>
            <a:ext cx="6024096" cy="483782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isELIgnored="false" 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var="id"  value="hong"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var="pwd"  value="1234"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&lt;%-- &lt;c:set  var="name"  value="${'홍길동'}"  scope="page" /&gt; --%&gt;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var="age"  value="${22}"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var="height"  value="${177}"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align="center" border="1"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width="7%"&gt;&lt;b&gt;나이&lt;/b&gt;&lt;/td&gt;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&gt;&lt;b&gt;키&lt;/b&gt;&lt;/td&gt;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5" name="직사각형 24578"/>
          <p:cNvSpPr txBox="1"/>
          <p:nvPr/>
        </p:nvSpPr>
        <p:spPr>
          <a:xfrm>
            <a:off x="5161591" y="2459994"/>
            <a:ext cx="3982409" cy="411035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&lt;%-- &lt;c:when test="${name==null}"&gt; --%&gt;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&lt;c:when test="${empty name}"&gt;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 colspan=5 &gt;이름을 입력하세요!!&lt;/td&gt;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&lt;c:otherwise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&lt;td&gt;${id}&lt;/td&gt;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&lt;td&gt;${pwd}&lt;/td&gt;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&lt;td&gt;${name}&lt;/td&gt;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&lt;td&gt;${age}&lt;/td&gt;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&lt;td&gt;${height}&lt;/td&gt;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&lt;/c:choose&gt;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6" name="직사각형 74755"/>
          <p:cNvSpPr txBox="1"/>
          <p:nvPr/>
        </p:nvSpPr>
        <p:spPr>
          <a:xfrm>
            <a:off x="6550670" y="894584"/>
            <a:ext cx="2306366" cy="9088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null:        null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empty:   "", null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blank:     "", " ",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663069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http://localhost:8090/pro14/test03/member5.jsp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먼저 </a:t>
            </a:r>
            <a:r>
              <a:rPr lang="en-US" altLang="ko-KR" sz="1200">
                <a:latin typeface="+mj-ea"/>
                <a:ea typeface="+mj-ea"/>
              </a:rPr>
              <a:t>name </a:t>
            </a:r>
            <a:r>
              <a:rPr lang="ko-KR" altLang="en-US" sz="1200">
                <a:latin typeface="+mj-ea"/>
                <a:ea typeface="+mj-ea"/>
              </a:rPr>
              <a:t>변수를 정상적으로 선언한 후 브라우저에서 요청 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10" y="3725877"/>
            <a:ext cx="6639339" cy="26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이번에는 다음과 같이 </a:t>
            </a:r>
            <a:r>
              <a:rPr lang="en-US" altLang="ko-KR" sz="1200">
                <a:latin typeface="+mj-ea"/>
                <a:ea typeface="+mj-ea"/>
              </a:rPr>
              <a:t>name </a:t>
            </a:r>
            <a:r>
              <a:rPr lang="ko-KR" altLang="en-US" sz="1200">
                <a:latin typeface="+mj-ea"/>
                <a:ea typeface="+mj-ea"/>
              </a:rPr>
              <a:t>변수를 주석 처리합니다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18670" y="2068580"/>
            <a:ext cx="6127991" cy="1191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18671" y="4355575"/>
            <a:ext cx="5943600" cy="1108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24274" y="4721087"/>
            <a:ext cx="5737997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560443"/>
            <a:ext cx="7335078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브라우저에서 재요청 시 오류 메시지를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63487" y="1993582"/>
            <a:ext cx="5943600" cy="956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14.6.5 &lt;c:forEach&gt;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&lt;c:forEach&gt;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altLang="ko-KR" sz="1200"/>
              <a:t>JSP </a:t>
            </a:r>
            <a:r>
              <a:rPr lang="ko-KR" altLang="en-US" sz="1200"/>
              <a:t>페이지에서 반복문을 수행하는 태그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&lt;c:forEach&gt;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5557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600" b="1">
                <a:latin typeface="+mj-ea"/>
                <a:ea typeface="+mj-ea"/>
              </a:rPr>
              <a:t>&lt;c:forEach var="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600" b="1">
                <a:latin typeface="+mj-ea"/>
                <a:ea typeface="+mj-ea"/>
              </a:rPr>
              <a:t>"</a:t>
            </a:r>
          </a:p>
          <a:p>
            <a:pPr lvl="0"/>
            <a:r>
              <a:rPr lang="en-US" altLang="ko-KR" sz="1600" b="1">
                <a:latin typeface="+mj-ea"/>
                <a:ea typeface="+mj-ea"/>
              </a:rPr>
              <a:t>               items="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반복할 객체이름</a:t>
            </a:r>
            <a:r>
              <a:rPr lang="en-US" altLang="ko-KR" sz="1600" b="1">
                <a:latin typeface="+mj-ea"/>
                <a:ea typeface="+mj-ea"/>
              </a:rPr>
              <a:t>" </a:t>
            </a:r>
          </a:p>
          <a:p>
            <a:pPr lvl="0"/>
            <a:r>
              <a:rPr lang="en-US" altLang="ko-KR" sz="1600" b="1">
                <a:latin typeface="+mj-ea"/>
                <a:ea typeface="+mj-ea"/>
              </a:rPr>
              <a:t>               begin="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시작값</a:t>
            </a:r>
            <a:r>
              <a:rPr lang="en-US" altLang="ko-KR" sz="1600" b="1">
                <a:latin typeface="+mj-ea"/>
                <a:ea typeface="+mj-ea"/>
              </a:rPr>
              <a:t>" end="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마지막값</a:t>
            </a:r>
            <a:r>
              <a:rPr lang="en-US" altLang="ko-KR" sz="1600" b="1">
                <a:latin typeface="+mj-ea"/>
                <a:ea typeface="+mj-ea"/>
              </a:rPr>
              <a:t>"</a:t>
            </a:r>
          </a:p>
          <a:p>
            <a:pPr lvl="0"/>
            <a:r>
              <a:rPr lang="en-US" altLang="ko-KR" sz="1600" b="1">
                <a:latin typeface="+mj-ea"/>
                <a:ea typeface="+mj-ea"/>
              </a:rPr>
              <a:t>               step="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증가값</a:t>
            </a:r>
            <a:r>
              <a:rPr lang="ko-KR" altLang="en-US" sz="1600" b="1">
                <a:latin typeface="+mj-ea"/>
                <a:ea typeface="+mj-ea"/>
              </a:rPr>
              <a:t> </a:t>
            </a:r>
            <a:r>
              <a:rPr lang="en-US" altLang="ko-KR" sz="1600" b="1">
                <a:latin typeface="+mj-ea"/>
                <a:ea typeface="+mj-ea"/>
              </a:rPr>
              <a:t>varStatus="</a:t>
            </a:r>
            <a:r>
              <a:rPr lang="ko-KR" altLang="en-US" sz="1600" b="1">
                <a:solidFill>
                  <a:srgbClr val="C00000"/>
                </a:solidFill>
                <a:latin typeface="+mj-ea"/>
                <a:ea typeface="+mj-ea"/>
              </a:rPr>
              <a:t>반복상태변수이름</a:t>
            </a:r>
            <a:r>
              <a:rPr lang="en-US" altLang="ko-KR" sz="1600" b="1">
                <a:latin typeface="+mj-ea"/>
                <a:ea typeface="+mj-ea"/>
              </a:rPr>
              <a:t>"&gt;</a:t>
            </a:r>
          </a:p>
          <a:p>
            <a:pPr lvl="0"/>
            <a:r>
              <a:rPr lang="en-US" altLang="ko-KR" sz="1600" b="1">
                <a:latin typeface="+mj-ea"/>
                <a:ea typeface="+mj-ea"/>
              </a:rPr>
              <a:t>    ...</a:t>
            </a:r>
          </a:p>
          <a:p>
            <a:pPr lvl="0"/>
            <a:r>
              <a:rPr lang="en-US" altLang="ko-KR" sz="1600" b="1">
                <a:latin typeface="+mj-ea"/>
                <a:ea typeface="+mj-ea"/>
              </a:rPr>
              <a:t>&lt;/c:forEach&gt;</a:t>
            </a:r>
            <a:endParaRPr lang="ko-KR" altLang="en-US" sz="1600" b="1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6710" y="4403024"/>
            <a:ext cx="6860368" cy="173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-var: </a:t>
            </a:r>
            <a:r>
              <a:rPr lang="ko-KR" altLang="en-US" sz="1200">
                <a:latin typeface="+mj-ea"/>
                <a:ea typeface="+mj-ea"/>
              </a:rPr>
              <a:t>반복할 변수 이름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-items: </a:t>
            </a:r>
            <a:r>
              <a:rPr lang="ko-KR" altLang="en-US" sz="1200">
                <a:latin typeface="+mj-ea"/>
                <a:ea typeface="+mj-ea"/>
              </a:rPr>
              <a:t>반복할 객체 이름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-begin:</a:t>
            </a:r>
            <a:r>
              <a:rPr lang="ko-KR" altLang="en-US" sz="1200">
                <a:latin typeface="+mj-ea"/>
                <a:ea typeface="+mj-ea"/>
              </a:rPr>
              <a:t>반복 시작값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-end: </a:t>
            </a:r>
            <a:r>
              <a:rPr lang="ko-KR" altLang="en-US" sz="1200">
                <a:latin typeface="+mj-ea"/>
                <a:ea typeface="+mj-ea"/>
              </a:rPr>
              <a:t>반복 종료값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-step: </a:t>
            </a:r>
            <a:r>
              <a:rPr lang="ko-KR" altLang="en-US" sz="1200">
                <a:latin typeface="+mj-ea"/>
                <a:ea typeface="+mj-ea"/>
              </a:rPr>
              <a:t>한 번 반복할 때마다 반복 변수를 증가 시킬 값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varStatus: </a:t>
            </a:r>
            <a:r>
              <a:rPr lang="ko-KR" altLang="en-US" sz="1200">
                <a:latin typeface="+mj-ea"/>
                <a:ea typeface="+mj-ea"/>
              </a:rPr>
              <a:t>반복 상태  속성</a:t>
            </a:r>
            <a:endParaRPr lang="en-US" altLang="ko-KR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506571"/>
            <a:ext cx="4969565" cy="26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varStatus</a:t>
            </a:r>
            <a:r>
              <a:rPr lang="ko-KR" altLang="en-US" sz="1200" b="1">
                <a:latin typeface="+mj-ea"/>
                <a:ea typeface="+mj-ea"/>
              </a:rPr>
              <a:t>의 속성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24947" y="1783570"/>
          <a:ext cx="7192618" cy="122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1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9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index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items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정의한 항목을 가리키는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index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번호입니다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0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부터 시작합니다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count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몇 번째 반복인지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1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부터 시작합니다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first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첫 번째 반복인지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last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마지막 반복인지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50465"/>
            <a:ext cx="7205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member6.jsp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8858" y="1727464"/>
            <a:ext cx="6659632" cy="383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8207" y="1427981"/>
            <a:ext cx="6736867" cy="468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528072" y="154305"/>
            <a:ext cx="7978705" cy="6673215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import="java.util.*"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List dataList=new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dataList.add("hello");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dataList.add("world");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dataList.add("안녕하세요!!");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var="list"  value="&lt;%=dataList  %&gt;" /&gt;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EL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에서 사용할 수 있도록 변수에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dataList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를 할당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&lt;title&gt;반복문 실습&lt;/title&gt;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&lt;c:forEach  var="i" begin="1" end="10" step="1"  varStatus="loop"&gt;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i=  ${i}   &amp;nbsp;&amp;nbsp;&amp;nbsp;  반복횟수: ${loop.count} 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&lt;c:forEach  var="i" begin="1" end="10" step="2"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 5 * ${i} = ${5*i}&lt;br&gt;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&lt;c:forEach  var="data" items="${list}"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${data } &lt;br&gt;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var="fruits" value="사과, 파인애플, 바나나, 망고, 귤"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&lt;c:forTokens  var="token" items="${fruits}" delims=","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${token} &lt;br&gt;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&lt;/c:forTokens&gt;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8220" y="1525226"/>
            <a:ext cx="6636854" cy="464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5069" y="1421943"/>
            <a:ext cx="7712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http://localhost:8090/pro14/test03/member6.jsp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13124" y="1698942"/>
            <a:ext cx="3152789" cy="4940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10748"/>
            <a:ext cx="759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&lt;c:forEach&gt; </a:t>
            </a:r>
            <a:r>
              <a:rPr lang="ko-KR" altLang="en-US" sz="1200">
                <a:latin typeface="+mj-ea"/>
                <a:ea typeface="+mj-ea"/>
              </a:rPr>
              <a:t>태그를 이용해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에 저장된 회원 정보를 출력해 보겠습니다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4461" y="1787747"/>
            <a:ext cx="6820613" cy="4885850"/>
            <a:chOff x="728755" y="1783693"/>
            <a:chExt cx="6820613" cy="4885850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58572" y="1783693"/>
              <a:ext cx="6790796" cy="2245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28755" y="3971919"/>
              <a:ext cx="5818118" cy="2697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3651" y="1487301"/>
            <a:ext cx="7082045" cy="480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0" y="663098"/>
            <a:ext cx="7266544" cy="410702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import="java.util.*, sec01.ex01.*"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&lt;%@ taglib prefix="c" uri="http://java.sun.com/jsp/jstl/core"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List membersList = new ArrayList();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m1 = new MemberBean("son","1234", "손흥민", "son@test.com");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m2 = new MemberBean("ki","4321", "기성용", "ki@test.com");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m3 = new MemberBean("park", "1212", "박지성", "park@test.com");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membersList.add(m2);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membersList.add(m3);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&lt;c:set var="membersList" value="&lt;%= membersList%&gt;"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EL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에서 사용할 수 있도록 변수에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memberList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를 할당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15" name="직사각형 24578"/>
          <p:cNvSpPr txBox="1"/>
          <p:nvPr/>
        </p:nvSpPr>
        <p:spPr>
          <a:xfrm>
            <a:off x="5026255" y="2935128"/>
            <a:ext cx="4117745" cy="3559017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&lt;c:forEach var="i" begin="0" end="2" step="1" &gt;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&lt;td&gt;${membersList[i].id}&lt;/td&gt;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&lt;td&gt;${membersList[i].pwd}&lt;/td&gt;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&lt;td&gt;${membersList[i].name}&lt;/td&gt;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&lt;td&gt;${membersList[i].email}&lt;/td&gt;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00809"/>
            <a:ext cx="7494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http://localhost:8090/pro14/test03/member7.jsp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82757" y="1986956"/>
            <a:ext cx="5943600" cy="1194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982898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&lt;c:forEach&gt;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문의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items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속성에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membersList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를 할당</a:t>
            </a:r>
            <a:r>
              <a:rPr lang="ko-KR" altLang="en-US" sz="1200">
                <a:latin typeface="+mj-ea"/>
                <a:ea typeface="+mj-ea"/>
              </a:rPr>
              <a:t>한 후 실행하여 자동으로 </a:t>
            </a:r>
            <a:r>
              <a:rPr lang="en-US" altLang="ko-KR" sz="1200">
                <a:latin typeface="+mj-ea"/>
                <a:ea typeface="+mj-ea"/>
              </a:rPr>
              <a:t>var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member</a:t>
            </a:r>
            <a:r>
              <a:rPr lang="ko-KR" altLang="en-US" sz="1200">
                <a:latin typeface="+mj-ea"/>
                <a:ea typeface="+mj-ea"/>
              </a:rPr>
              <a:t>에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membersList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MemberBean </a:t>
            </a:r>
            <a:r>
              <a:rPr lang="ko-KR" altLang="en-US" sz="1200">
                <a:latin typeface="+mj-ea"/>
                <a:ea typeface="+mj-ea"/>
              </a:rPr>
              <a:t>객체가 차례대로 할당되도록 </a:t>
            </a:r>
            <a:r>
              <a:rPr lang="en-US" altLang="ko-KR" sz="1200">
                <a:latin typeface="+mj-ea"/>
                <a:ea typeface="+mj-ea"/>
              </a:rPr>
              <a:t>member8.jsp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3000" y="1962474"/>
            <a:ext cx="6304929" cy="463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0" y="729773"/>
            <a:ext cx="7266544" cy="410702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import="java.util.*, sec01.ex01.*"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&lt;%@ taglib prefix="c" uri="http://java.sun.com/jsp/jstl/core"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List membersList = new ArrayList();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m1 = new MemberBean("son","1234", "손흥민", "son@test.com");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m2 = new MemberBean("ki","4321", "기성용", "ki@test.com");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MemberBean m3 = new MemberBean("park", "1212", "박지성", "park@test.com");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membersList.add(m2);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membersList.add(m3);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&lt;c:set var="membersList" value="&lt;%= membersList%&gt;"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5" name="직사각형 24578"/>
          <p:cNvSpPr txBox="1"/>
          <p:nvPr/>
        </p:nvSpPr>
        <p:spPr>
          <a:xfrm>
            <a:off x="4571999" y="2935128"/>
            <a:ext cx="4572001" cy="373999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&lt;c:forEach var="member" items="${membersList}" &gt;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&lt;td&gt;${member.id}&lt;/td&gt;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&lt;td&gt;${member.pwd}&lt;/td&gt;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&lt;td&gt;${member.name}&lt;/td&gt;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&lt;td&gt;${member.email}&lt;/td&gt;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7" y="1500809"/>
            <a:ext cx="7205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http://localhost:8090/pro14/test03/member8.jsp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73427" y="1856478"/>
            <a:ext cx="6251712" cy="1542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14.6.6 &lt;c:url&gt;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&lt;c:url&gt;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페이지에서 </a:t>
            </a:r>
            <a:r>
              <a:rPr lang="en-US" altLang="ko-KR" sz="1200">
                <a:latin typeface="+mj-ea"/>
                <a:ea typeface="+mj-ea"/>
              </a:rPr>
              <a:t>URL </a:t>
            </a:r>
            <a:r>
              <a:rPr lang="ko-KR" altLang="en-US" sz="1200">
                <a:latin typeface="+mj-ea"/>
                <a:ea typeface="+mj-ea"/>
              </a:rPr>
              <a:t>정보를 저장하는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&lt;c:url&gt;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37478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&lt;c:url var="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변수 이름</a:t>
            </a:r>
            <a:r>
              <a:rPr lang="en-US" altLang="ko-KR" sz="1400" b="1">
                <a:latin typeface="+mj-ea"/>
                <a:ea typeface="+mj-ea"/>
              </a:rPr>
              <a:t>" value="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URL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경로</a:t>
            </a:r>
            <a:r>
              <a:rPr lang="en-US" altLang="ko-KR" sz="1400" b="1">
                <a:latin typeface="+mj-ea"/>
                <a:ea typeface="+mj-ea"/>
              </a:rPr>
              <a:t>" [scope="scope </a:t>
            </a:r>
            <a:r>
              <a:rPr lang="ko-KR" altLang="en-US" sz="1400" b="1">
                <a:latin typeface="+mj-ea"/>
                <a:ea typeface="+mj-ea"/>
              </a:rPr>
              <a:t>속성 중 하나</a:t>
            </a:r>
            <a:r>
              <a:rPr lang="en-US" altLang="ko-KR" sz="1400" b="1">
                <a:latin typeface="+mj-ea"/>
                <a:ea typeface="+mj-ea"/>
              </a:rPr>
              <a:t>"] &gt;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    [&lt;c:param  name="</a:t>
            </a:r>
            <a:r>
              <a:rPr lang="ko-KR" altLang="en-US" sz="1400" b="1">
                <a:latin typeface="+mj-ea"/>
                <a:ea typeface="+mj-ea"/>
              </a:rPr>
              <a:t>매개변수이름</a:t>
            </a:r>
            <a:r>
              <a:rPr lang="en-US" altLang="ko-KR" sz="1400" b="1">
                <a:latin typeface="+mj-ea"/>
                <a:ea typeface="+mj-ea"/>
              </a:rPr>
              <a:t>"  value="</a:t>
            </a:r>
            <a:r>
              <a:rPr lang="ko-KR" altLang="en-US" sz="1400" b="1">
                <a:latin typeface="+mj-ea"/>
                <a:ea typeface="+mj-ea"/>
              </a:rPr>
              <a:t>전달값</a:t>
            </a:r>
            <a:r>
              <a:rPr lang="en-US" altLang="ko-KR" sz="1400" b="1">
                <a:latin typeface="+mj-ea"/>
                <a:ea typeface="+mj-ea"/>
              </a:rPr>
              <a:t>" /&gt; ]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     ...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&lt;/c:url&gt;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4416429"/>
            <a:ext cx="6860368" cy="906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-var : url</a:t>
            </a:r>
            <a:r>
              <a:rPr lang="ko-KR" altLang="en-US" sz="1200">
                <a:latin typeface="+mj-ea"/>
                <a:ea typeface="+mj-ea"/>
              </a:rPr>
              <a:t>이 저장된 변수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-value : </a:t>
            </a:r>
            <a:r>
              <a:rPr lang="ko-KR" altLang="en-US" sz="1200">
                <a:latin typeface="+mj-ea"/>
                <a:ea typeface="+mj-ea"/>
              </a:rPr>
              <a:t>생성할 </a:t>
            </a:r>
            <a:r>
              <a:rPr lang="en-US" altLang="ko-KR" sz="1200">
                <a:latin typeface="+mj-ea"/>
                <a:ea typeface="+mj-ea"/>
              </a:rPr>
              <a:t>URL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-scope: </a:t>
            </a:r>
            <a:r>
              <a:rPr lang="ko-KR" altLang="en-US" sz="1200">
                <a:latin typeface="+mj-ea"/>
                <a:ea typeface="+mj-ea"/>
              </a:rPr>
              <a:t>변수의 접근 범위</a:t>
            </a:r>
            <a:r>
              <a:rPr lang="en-US" altLang="ko-KR" sz="1200">
                <a:latin typeface="+mj-ea"/>
                <a:ea typeface="+mj-ea"/>
              </a:rPr>
              <a:t>(page, request, session, application </a:t>
            </a:r>
            <a:r>
              <a:rPr lang="ko-KR" altLang="en-US" sz="1200">
                <a:latin typeface="+mj-ea"/>
                <a:ea typeface="+mj-ea"/>
              </a:rPr>
              <a:t>중 하나</a:t>
            </a:r>
            <a:r>
              <a:rPr lang="en-US" altLang="ko-KR" sz="1200">
                <a:latin typeface="+mj-ea"/>
                <a:ea typeface="+mj-ea"/>
              </a:rPr>
              <a:t>)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230" y="1461051"/>
            <a:ext cx="7692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urlTest.jsp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738050"/>
            <a:ext cx="6065239" cy="509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778" y="1519390"/>
            <a:ext cx="7553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http://localhost:8090/pro14/elTest3.jsp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54291" y="1796389"/>
            <a:ext cx="2154422" cy="4721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488384" y="809148"/>
            <a:ext cx="8068004" cy="4656297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import="java.util.*"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value="${pageContext.request.contextPath}"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&lt;c:url var="url1"  value="/test01/member1.jsp"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name="id" value="hong"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name="pwd" value="1234"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name="name" value="홍길동"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name="email" value="hong@test.com"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&lt;/c:url&gt;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 c:url  태그 실습&lt;/title&gt;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&lt;%-- &lt;a href='${contextPath }/test01/member1.jsp'&gt;회원정보출력&lt;/a&gt; --%&gt;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&lt;a href='${url1}'&gt;회원정보출력&lt;/a&gt;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3" y="1500809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http://localhost:8090/pro14/test03/urlTest.jsp</a:t>
            </a:r>
            <a:r>
              <a:rPr lang="ko-KR" altLang="en-US" sz="1200">
                <a:latin typeface="+mj-ea"/>
                <a:ea typeface="+mj-ea"/>
              </a:rPr>
              <a:t>로 요청한 후 회원정보출력을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313" y="3369364"/>
            <a:ext cx="7088970" cy="267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매개변수로 전달된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07083" y="1865244"/>
            <a:ext cx="3857625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51113" y="3646363"/>
            <a:ext cx="5943600" cy="1711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14.6.7 &lt;c:redirect&gt;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&lt;c:redirect&gt;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altLang="ko-KR" sz="1200">
                <a:latin typeface="+mj-ea"/>
                <a:ea typeface="+mj-ea"/>
              </a:rPr>
              <a:t>response.sendRedirect() </a:t>
            </a:r>
            <a:r>
              <a:rPr lang="ko-KR" altLang="en-US" sz="1200">
                <a:latin typeface="+mj-ea"/>
                <a:ea typeface="+mj-ea"/>
              </a:rPr>
              <a:t>기능을 대체함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&lt;c:redirect&gt;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137478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&lt;c:redirect   url="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redirect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할 </a:t>
            </a:r>
            <a:r>
              <a:rPr lang="en-US" altLang="ko-KR" sz="1400" b="1">
                <a:solidFill>
                  <a:srgbClr val="C00000"/>
                </a:solidFill>
                <a:latin typeface="+mj-ea"/>
                <a:ea typeface="+mj-ea"/>
              </a:rPr>
              <a:t>URL</a:t>
            </a:r>
            <a:r>
              <a:rPr lang="en-US" altLang="ko-KR" sz="1400" b="1">
                <a:latin typeface="+mj-ea"/>
                <a:ea typeface="+mj-ea"/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   [ &lt;c:param name="</a:t>
            </a:r>
            <a:r>
              <a:rPr lang="ko-KR" altLang="en-US" sz="1400" b="1">
                <a:latin typeface="+mj-ea"/>
                <a:ea typeface="+mj-ea"/>
              </a:rPr>
              <a:t>매개변수이름</a:t>
            </a:r>
            <a:r>
              <a:rPr lang="en-US" altLang="ko-KR" sz="1400" b="1">
                <a:latin typeface="+mj-ea"/>
                <a:ea typeface="+mj-ea"/>
              </a:rPr>
              <a:t>" value="</a:t>
            </a:r>
            <a:r>
              <a:rPr lang="ko-KR" altLang="en-US" sz="1400" b="1">
                <a:latin typeface="+mj-ea"/>
                <a:ea typeface="+mj-ea"/>
              </a:rPr>
              <a:t>전달값</a:t>
            </a:r>
            <a:r>
              <a:rPr lang="en-US" altLang="ko-KR" sz="1400" b="1">
                <a:latin typeface="+mj-ea"/>
                <a:ea typeface="+mj-ea"/>
              </a:rPr>
              <a:t>" /&gt; ]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   ...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  <a:ea typeface="+mj-ea"/>
              </a:rPr>
              <a:t>&lt;/c:redirect&gt;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156" y="4442927"/>
            <a:ext cx="6860368" cy="365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-url : </a:t>
            </a:r>
            <a:r>
              <a:rPr lang="ko-KR" altLang="en-US" sz="1200">
                <a:latin typeface="+mj-ea"/>
                <a:ea typeface="+mj-ea"/>
              </a:rPr>
              <a:t>리다이렉트될 </a:t>
            </a:r>
            <a:r>
              <a:rPr lang="en-US" altLang="ko-KR" sz="1200">
                <a:latin typeface="+mj-ea"/>
                <a:ea typeface="+mj-ea"/>
              </a:rPr>
              <a:t>URL</a:t>
            </a:r>
            <a:r>
              <a:rPr lang="ko-KR" altLang="en-US" sz="1200">
                <a:latin typeface="+mj-ea"/>
                <a:ea typeface="+mj-ea"/>
              </a:rPr>
              <a:t>이 저장될 변수</a:t>
            </a:r>
            <a:endParaRPr lang="en-US" altLang="ko-KR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50505"/>
            <a:ext cx="7812156" cy="4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&lt;c:redirect&gt; </a:t>
            </a:r>
            <a:r>
              <a:rPr lang="ko-KR" altLang="en-US" sz="1200">
                <a:latin typeface="+mj-ea"/>
                <a:ea typeface="+mj-ea"/>
              </a:rPr>
              <a:t>태그를 이용해 회원 정보 출력창으로 리다이렉트합니다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리다이렉트하면서 회원 정보를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매개변수로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5040" y="2012170"/>
            <a:ext cx="6554650" cy="249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885259" y="809148"/>
            <a:ext cx="6926987" cy="447532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import="java.util.*"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&lt;title&gt;리다이렉트 페이지&lt;/title&gt;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&lt;c:redirect  url="/test01/member1.jsp"  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name="id" value="${'hong'}"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name="pwd" value="${'1234'}"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name="name" value="${'홍길동'}"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&lt;c:param  name="email" value="${'hong@test.com'}"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&lt;/c:redirect&gt;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3" y="1590261"/>
            <a:ext cx="8020879" cy="446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http:localhost:8090/pro14/test03/redirectTest.jsp</a:t>
            </a:r>
            <a:r>
              <a:rPr lang="ko-KR" altLang="en-US" sz="1200">
                <a:latin typeface="+mj-ea"/>
                <a:ea typeface="+mj-ea"/>
              </a:rPr>
              <a:t>로 요청하면 </a:t>
            </a:r>
            <a:r>
              <a:rPr lang="en-US" altLang="ko-KR" sz="1200">
                <a:latin typeface="+mj-ea"/>
                <a:ea typeface="+mj-ea"/>
              </a:rPr>
              <a:t>test01/member1.jsp</a:t>
            </a:r>
            <a:r>
              <a:rPr lang="ko-KR" altLang="en-US" sz="1200">
                <a:latin typeface="+mj-ea"/>
                <a:ea typeface="+mj-ea"/>
              </a:rPr>
              <a:t>로 리다이렉트됩니다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그러면서 매개변수로 전달한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25954" y="2051926"/>
            <a:ext cx="4474845" cy="1486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14.6.8 &lt;c:out&gt;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864706" y="1840747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&lt;c:out&gt; </a:t>
            </a:r>
            <a:r>
              <a:rPr lang="ko-KR" altLang="en-US" sz="1200" b="1">
                <a:latin typeface="+mj-ea"/>
                <a:ea typeface="+mj-ea"/>
              </a:rPr>
              <a:t>태그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156" y="2095410"/>
            <a:ext cx="6770917" cy="26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  <a:defRPr/>
            </a:pPr>
            <a:r>
              <a:rPr lang="ko-KR" altLang="en-US" sz="1200">
                <a:latin typeface="+mj-ea"/>
                <a:ea typeface="+mj-ea"/>
              </a:rPr>
              <a:t>화면에 지정한 값을 출력하는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4705" y="2556365"/>
            <a:ext cx="6770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&lt;c:out&gt; </a:t>
            </a:r>
            <a:r>
              <a:rPr lang="ko-KR" altLang="en-US" sz="1200" b="1">
                <a:latin typeface="+mj-ea"/>
                <a:ea typeface="+mj-ea"/>
              </a:rPr>
              <a:t>태그 형식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156" y="2833364"/>
            <a:ext cx="6770918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latin typeface="+mj-ea"/>
                <a:ea typeface="+mj-ea"/>
              </a:rPr>
              <a:t>&lt;c:out value="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출력값</a:t>
            </a:r>
            <a:r>
              <a:rPr lang="en-US" altLang="ko-KR" sz="1400" b="1">
                <a:latin typeface="+mj-ea"/>
                <a:ea typeface="+mj-ea"/>
              </a:rPr>
              <a:t>" default="</a:t>
            </a:r>
            <a:r>
              <a:rPr lang="ko-KR" altLang="en-US" sz="1400" b="1">
                <a:solidFill>
                  <a:srgbClr val="C00000"/>
                </a:solidFill>
                <a:latin typeface="+mj-ea"/>
                <a:ea typeface="+mj-ea"/>
              </a:rPr>
              <a:t>기본값</a:t>
            </a:r>
            <a:r>
              <a:rPr lang="en-US" altLang="ko-KR" sz="1400" b="1">
                <a:latin typeface="+mj-ea"/>
                <a:ea typeface="+mj-ea"/>
              </a:rPr>
              <a:t>" [escapeXml="boolean</a:t>
            </a:r>
            <a:r>
              <a:rPr lang="ko-KR" altLang="en-US" sz="1400" b="1">
                <a:latin typeface="+mj-ea"/>
                <a:ea typeface="+mj-ea"/>
              </a:rPr>
              <a:t>값</a:t>
            </a:r>
            <a:r>
              <a:rPr lang="en-US" altLang="ko-KR" sz="1400" b="1">
                <a:latin typeface="+mj-ea"/>
                <a:ea typeface="+mj-ea"/>
              </a:rPr>
              <a:t>"]  /&gt;</a:t>
            </a:r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460" y="3488770"/>
            <a:ext cx="6860368" cy="909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-value : </a:t>
            </a:r>
            <a:r>
              <a:rPr lang="ko-KR" altLang="en-US" sz="1200">
                <a:latin typeface="+mj-ea"/>
                <a:ea typeface="+mj-ea"/>
              </a:rPr>
              <a:t>출력할 값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-default : value</a:t>
            </a:r>
            <a:r>
              <a:rPr lang="ko-KR" altLang="en-US" sz="1200">
                <a:latin typeface="+mj-ea"/>
                <a:ea typeface="+mj-ea"/>
              </a:rPr>
              <a:t>에 지정된 값이 없을 때 출력할 기본값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-exscaleXml : escape </a:t>
            </a:r>
            <a:r>
              <a:rPr lang="ko-KR" altLang="en-US" sz="1200">
                <a:latin typeface="+mj-ea"/>
                <a:ea typeface="+mj-ea"/>
              </a:rPr>
              <a:t>문자를 변환여부 지정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생략할 수 있으며 기본값은 </a:t>
            </a:r>
            <a:r>
              <a:rPr lang="en-US" altLang="ko-KR" sz="1200">
                <a:latin typeface="+mj-ea"/>
                <a:ea typeface="+mj-ea"/>
              </a:rPr>
              <a:t>true)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982898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다음은 회원 가입창에서 입력한 회원 정보를 전달받아 </a:t>
            </a:r>
            <a:r>
              <a:rPr lang="en-US" altLang="ko-KR" sz="1200">
                <a:latin typeface="+mj-ea"/>
                <a:ea typeface="+mj-ea"/>
              </a:rPr>
              <a:t>&lt;c:out&gt; </a:t>
            </a:r>
            <a:r>
              <a:rPr lang="ko-KR" altLang="en-US" sz="1200">
                <a:latin typeface="+mj-ea"/>
                <a:ea typeface="+mj-ea"/>
              </a:rPr>
              <a:t>태그를 이용해 화면에 출력하는 예제입니다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65282" y="1827503"/>
            <a:ext cx="7002939" cy="3535311"/>
            <a:chOff x="995098" y="1827503"/>
            <a:chExt cx="7002939" cy="353531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95098" y="1827503"/>
              <a:ext cx="7002939" cy="3258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592630" y="5085815"/>
              <a:ext cx="1587893" cy="265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547913" y="185657"/>
            <a:ext cx="7542145" cy="648946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&lt;title&gt;회원 등록창&lt;/title&gt;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&lt;form method="post"   action="member9.jsp"&gt;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&lt;h1  style="text-align:center"&gt;회원 등록창&lt;/h1&gt;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width="200"&gt;&lt;p align="right"&gt;아이디&lt;/td&gt;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width="400"&gt;&lt;input type="text" name="id"&gt;&lt;/td&gt;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width="200"&gt;&lt;p align="right"&gt;비밀번호&lt;/td&gt;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width="400"&gt;&lt;input type="password"  name="pwd"&gt;&lt;/td&gt;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width="200"&gt;&lt;p align="right"&gt;이름&lt;/td&gt;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width="400"&gt;&lt;p&gt;&lt;input type="text"  name="name"&gt;&lt;/td&gt;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width="200"&gt;&lt;p align="right"&gt;이메일&lt;/td&gt;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width="400"&gt;&lt;p&gt;&lt;input type="text"  name="email"&gt;&lt;/td&gt;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width="200"&gt;&lt;p&gt;&amp;nbsp;&lt;/p&gt;&lt;/td&gt;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width="400"&gt;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&lt;input type="submit" value="가입하기"&gt;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&lt;input type="reset" value="다시입력"&gt;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&lt;/table&gt;&lt;/form&gt;&lt;/body&gt;&lt;/html&gt;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550504"/>
            <a:ext cx="7643190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member9.jsp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&lt;c:out&gt; </a:t>
            </a:r>
            <a:r>
              <a:rPr lang="ko-KR" altLang="en-US" sz="1200">
                <a:latin typeface="+mj-ea"/>
                <a:ea typeface="+mj-ea"/>
              </a:rPr>
              <a:t>태그를 이용해 전송된 매개변수 값들을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4464" y="1844749"/>
            <a:ext cx="5809629" cy="5013251"/>
            <a:chOff x="1026716" y="1827503"/>
            <a:chExt cx="5809629" cy="501325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26716" y="1827503"/>
              <a:ext cx="5809629" cy="473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739348" y="6563755"/>
              <a:ext cx="1043608" cy="265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14.1.5 </a:t>
            </a:r>
            <a:r>
              <a:rPr lang="ko-KR" altLang="en-US" b="1"/>
              <a:t>표현 언어의 논리 연산자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44826" y="1868557"/>
            <a:ext cx="7215809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elTest4.jsp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2145556"/>
            <a:ext cx="6694626" cy="42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4" name="직사각형 24578"/>
          <p:cNvSpPr txBox="1"/>
          <p:nvPr/>
        </p:nvSpPr>
        <p:spPr>
          <a:xfrm>
            <a:off x="0" y="840499"/>
            <a:ext cx="6262223" cy="2281796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&lt;title&gt;회원 정보 출력창 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16" name="직사각형 24578"/>
          <p:cNvSpPr txBox="1"/>
          <p:nvPr/>
        </p:nvSpPr>
        <p:spPr>
          <a:xfrm>
            <a:off x="4730751" y="1240944"/>
            <a:ext cx="4413249" cy="4843626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align="center" border="1"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&lt;c:when test="${empty param.id}"&gt;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colspan=5 &gt; 아이디를 입력하세요!!&lt;/td&gt;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&lt;c:otherwise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&lt;td&gt;&lt;c:out value="${param.id}"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&lt;td&gt;&lt;c:out value="${param.pwd}" 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&lt;td&gt;&lt;c:out value="${param.name}"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&lt;td&gt;&lt;c:out value="${param.email}"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&lt;/c:choose&gt;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470991"/>
            <a:ext cx="7563679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http:localhost:8090/pro14/test03/memberForm.jsp</a:t>
            </a:r>
            <a:r>
              <a:rPr lang="ko-KR" altLang="en-US" sz="1200">
                <a:latin typeface="+mj-ea"/>
                <a:ea typeface="+mj-ea"/>
              </a:rPr>
              <a:t>로 요청하여 회원 가입창에서 회원 정보를 입력한 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4" y="4799304"/>
            <a:ext cx="7354957" cy="26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그러면 </a:t>
            </a:r>
            <a:r>
              <a:rPr lang="en-US" altLang="ko-KR" sz="1200">
                <a:latin typeface="+mj-ea"/>
                <a:ea typeface="+mj-ea"/>
              </a:rPr>
              <a:t>&lt;c:out&gt; </a:t>
            </a:r>
            <a:r>
              <a:rPr lang="ko-KR" altLang="en-US" sz="1200">
                <a:latin typeface="+mj-ea"/>
                <a:ea typeface="+mj-ea"/>
              </a:rPr>
              <a:t>태그를 이용해 전송된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 descr="C:\leebs\JSP\길벗 피드백\종이원고 수정 사항\13-29장\14장\그림14-48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957857" y="1904673"/>
            <a:ext cx="2434641" cy="2699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46143" y="5199531"/>
            <a:ext cx="5943600" cy="931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707585"/>
            <a:ext cx="6798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escapeXml</a:t>
            </a:r>
            <a:r>
              <a:rPr lang="ko-KR" altLang="en-US" sz="1200" b="1">
                <a:latin typeface="+mj-ea"/>
                <a:ea typeface="+mj-ea"/>
              </a:rPr>
              <a:t>이 </a:t>
            </a:r>
            <a:r>
              <a:rPr lang="en-US" altLang="ko-KR" sz="1200" b="1">
                <a:latin typeface="+mj-ea"/>
                <a:ea typeface="+mj-ea"/>
              </a:rPr>
              <a:t>false</a:t>
            </a:r>
            <a:r>
              <a:rPr lang="ko-KR" altLang="en-US" sz="1200" b="1">
                <a:latin typeface="+mj-ea"/>
                <a:ea typeface="+mj-ea"/>
              </a:rPr>
              <a:t>일 때 변환되는 문자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40346" y="1959405"/>
          <a:ext cx="7330229" cy="180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8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90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특수문자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변환된 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4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&amp;lt;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9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&amp;amp;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3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'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&amp;#039;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35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&amp;#034;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...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...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06647" y="4054076"/>
            <a:ext cx="6935391" cy="173521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스프링으로 웹을 구현하는 경우, jsp 출력은 십중팔구 JSTL을 사용할 것이다.</a:t>
            </a:r>
          </a:p>
          <a:p>
            <a:pPr>
              <a:defRPr/>
            </a:pPr>
            <a:endParaRPr lang="en-US" altLang="ko-KR" sz="1200" b="1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JSTL로 로직을 구현하는 경우도 존재하지만, 왠만해서는 자바에서 비즈니스 로직을 구현하여 페이지에 전송하게 되는데.. 태그를 붙인 상태로 보내는 경우가 존재한다. JSTL로 &lt;c:out value="값" /&gt; 처리를 할 때, 태그처리를 자동으로 해서 생기는 문제이다.</a:t>
            </a:r>
          </a:p>
          <a:p>
            <a:pPr>
              <a:defRPr/>
            </a:pPr>
            <a:endParaRPr lang="en-US" altLang="ko-KR" sz="1200" b="1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기본적으로 escapeXml 이라는 값이 true로 처리가 되고, 이 속성은 &lt;, &gt; 와 같은 값들을 &amp;lt;, &amp;gt; 등으로 변경하여 화면에 뿌려주게 된다. 하지만, 태그를 원하는 대로 뿌려줘야 할 경우도 존재하니 이럴 경우 escapeXml="false" 처리를 해주면 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70" y="1530626"/>
            <a:ext cx="7752521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escapeXml.jsp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&lt;c:out&gt; </a:t>
            </a:r>
            <a:r>
              <a:rPr lang="ko-KR" altLang="en-US" sz="1200">
                <a:latin typeface="+mj-ea"/>
                <a:ea typeface="+mj-ea"/>
              </a:rPr>
              <a:t>태그의 </a:t>
            </a:r>
            <a:r>
              <a:rPr lang="en-US" altLang="ko-KR" sz="1200">
                <a:latin typeface="+mj-ea"/>
                <a:ea typeface="+mj-ea"/>
              </a:rPr>
              <a:t>escapeXml </a:t>
            </a:r>
            <a:r>
              <a:rPr lang="ko-KR" altLang="en-US" sz="1200">
                <a:latin typeface="+mj-ea"/>
                <a:ea typeface="+mj-ea"/>
              </a:rPr>
              <a:t>속성을 이용해 변환된 문자를 특수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문자로 변환합니다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992291"/>
            <a:ext cx="6222724" cy="442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3" name="직사각형 24578"/>
          <p:cNvSpPr txBox="1"/>
          <p:nvPr/>
        </p:nvSpPr>
        <p:spPr>
          <a:xfrm>
            <a:off x="0" y="903599"/>
            <a:ext cx="7796609" cy="264732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import="java.io.*"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&lt;title&gt;escapeXml 실습하기&lt;/title&gt;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14" name="직사각형 24578"/>
          <p:cNvSpPr txBox="1"/>
          <p:nvPr/>
        </p:nvSpPr>
        <p:spPr>
          <a:xfrm>
            <a:off x="4075906" y="2077951"/>
            <a:ext cx="5068094" cy="411060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&lt;h2&gt;escapeXml 변환하기&lt;/h2&gt;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&lt;h2&gt;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&lt;pre&gt;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value="&amp;lt;" escapeXml="true" /&gt;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//&amp;lt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value="&amp;lt;" escapeXml="false" /&gt;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 &lt;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value="&amp;gt;" escapeXml="true"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value="&amp;gt;" escapeXml="false"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value="&amp;amp;" escapeXml="true"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value="&amp;amp;" escapeXml="false"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&lt;c:out  value="&amp;#039;" escapeXml="true"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value="&amp;#039;" escapeXml="false"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value="&amp;#034;" escapeXml="true"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&lt;c:out  value="&amp;#034;" escapeXml="false"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&lt;/pre&gt;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&lt;/h2&gt;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148" y="4103687"/>
            <a:ext cx="3323829" cy="44735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&lt;pre&gt; 요소를 사용하면, 독특한 서식의 텍스트나 컴퓨터 코드 등을 HTML 문서에 그대로 표현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490870"/>
            <a:ext cx="7354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http:localhost:8090/pro14/test03/escapeXml.jsp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35041" y="1767869"/>
            <a:ext cx="2779395" cy="3016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14.7.1 </a:t>
            </a:r>
            <a:r>
              <a:rPr lang="ko-KR" altLang="en-US" b="1"/>
              <a:t>로그인 예제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45435" y="1858617"/>
            <a:ext cx="7798796" cy="444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프로젝트의 </a:t>
            </a:r>
            <a:r>
              <a:rPr lang="en-US" altLang="ko-KR" sz="1200">
                <a:latin typeface="+mj-ea"/>
                <a:ea typeface="+mj-ea"/>
              </a:rPr>
              <a:t>WebContent </a:t>
            </a:r>
            <a:r>
              <a:rPr lang="ko-KR" altLang="en-US" sz="1200">
                <a:latin typeface="+mj-ea"/>
                <a:ea typeface="+mj-ea"/>
              </a:rPr>
              <a:t>폴더에 실습 파일들을 저장할 </a:t>
            </a:r>
            <a:r>
              <a:rPr lang="en-US" altLang="ko-KR" sz="1200">
                <a:latin typeface="+mj-ea"/>
                <a:ea typeface="+mj-ea"/>
              </a:rPr>
              <a:t>test04 </a:t>
            </a:r>
            <a:r>
              <a:rPr lang="ko-KR" altLang="en-US" sz="1200">
                <a:latin typeface="+mj-ea"/>
                <a:ea typeface="+mj-ea"/>
              </a:rPr>
              <a:t>폴더를 만들고 다음과 같이 여러 개의 </a:t>
            </a:r>
            <a:r>
              <a:rPr lang="en-US" altLang="ko-KR" sz="1200">
                <a:latin typeface="+mj-ea"/>
                <a:ea typeface="+mj-ea"/>
              </a:rPr>
              <a:t>JSP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파일들을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37866" y="2216012"/>
            <a:ext cx="215265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610139"/>
            <a:ext cx="7543800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로그인창에서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입력한 후 로그인을 클릭할 수 있도록</a:t>
            </a:r>
            <a:r>
              <a:rPr lang="en-US" altLang="ko-KR" sz="1200">
                <a:latin typeface="+mj-ea"/>
                <a:ea typeface="+mj-ea"/>
              </a:rPr>
              <a:t>l ogin.jsp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8877" y="1887138"/>
            <a:ext cx="6506197" cy="43627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55983" y="1540565"/>
            <a:ext cx="7504043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result.jsp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10516" y="1817564"/>
            <a:ext cx="6228315" cy="4828208"/>
            <a:chOff x="884582" y="1817564"/>
            <a:chExt cx="6228315" cy="482820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84582" y="1817564"/>
              <a:ext cx="6228315" cy="4396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84582" y="6214449"/>
              <a:ext cx="6102627" cy="431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00809"/>
            <a:ext cx="7832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http:localhost:8090/pro14/test04/login.jsp</a:t>
            </a:r>
            <a:r>
              <a:rPr lang="ko-KR" altLang="en-US" sz="1200">
                <a:latin typeface="+mj-ea"/>
                <a:ea typeface="+mj-ea"/>
              </a:rPr>
              <a:t>로 요청하여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입력한 후 로그인을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165" y="3667538"/>
            <a:ext cx="7832033" cy="26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정상적으로 입력한 경우 로그인 메시지를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85806" y="1800224"/>
            <a:ext cx="3429000" cy="162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85806" y="4055165"/>
            <a:ext cx="3590925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10748"/>
            <a:ext cx="7235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http://localhost:8090/pro14/elTest4.jsp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79607" y="1787747"/>
            <a:ext cx="3132455" cy="4043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29978"/>
            <a:ext cx="752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입력하지 않고 로그인한 경우 다시 로그인하라는 메시지를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97657" y="1806977"/>
            <a:ext cx="353377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349490"/>
            <a:ext cx="7653131" cy="44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&lt;c:if&gt;</a:t>
            </a:r>
            <a:r>
              <a:rPr lang="ko-KR" altLang="en-US" sz="1200">
                <a:latin typeface="+mj-ea"/>
                <a:ea typeface="+mj-ea"/>
              </a:rPr>
              <a:t>로 이중 조건문을 구현하도록 다음과 같이 </a:t>
            </a:r>
            <a:r>
              <a:rPr lang="en-US" altLang="ko-KR" sz="1200">
                <a:latin typeface="+mj-ea"/>
                <a:ea typeface="+mj-ea"/>
              </a:rPr>
              <a:t>result2.jsp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로그인 시 </a:t>
            </a:r>
            <a:r>
              <a:rPr lang="en-US" altLang="ko-KR" sz="1200">
                <a:latin typeface="+mj-ea"/>
                <a:ea typeface="+mj-ea"/>
              </a:rPr>
              <a:t>admin</a:t>
            </a:r>
            <a:r>
              <a:rPr lang="ko-KR" altLang="en-US" sz="1200">
                <a:latin typeface="+mj-ea"/>
                <a:ea typeface="+mj-ea"/>
              </a:rPr>
              <a:t>으로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로그인하면 관리자 화면을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3485" y="1823130"/>
            <a:ext cx="6425441" cy="5034870"/>
            <a:chOff x="983973" y="1981571"/>
            <a:chExt cx="6425441" cy="503487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83973" y="1981571"/>
              <a:ext cx="6317353" cy="162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983973" y="3606872"/>
              <a:ext cx="6425441" cy="34095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5364" name="TextBox 15363"/>
          <p:cNvSpPr txBox="1"/>
          <p:nvPr/>
        </p:nvSpPr>
        <p:spPr>
          <a:xfrm>
            <a:off x="0" y="1353937"/>
            <a:ext cx="7985122" cy="2463683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&lt;meta charset=”UTF-8"&gt;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&lt;title&gt;결과창&lt;/title&gt;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15365" name="TextBox 15364"/>
          <p:cNvSpPr txBox="1"/>
          <p:nvPr/>
        </p:nvSpPr>
        <p:spPr>
          <a:xfrm>
            <a:off x="3409153" y="2577900"/>
            <a:ext cx="5734847" cy="35638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test="${empty param.userID}"&gt;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아이디를 입력하세요.&lt;br&gt;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&lt;a href="login.jsp"&gt;로그인 창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&lt;c:if test="${not empty param.userID 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&lt;c:if test="${param.userID =='admin'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&lt;h1&gt;관리자로 로그인 했습니다.&lt;/h1&gt;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&lt;form&gt;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value="회원정보 삭제하기"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value="회원정보 수정하기"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&lt;/form&gt;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&lt;c:if test="${param.userID !='admin' }"&gt;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&lt;h1&gt; 환영합니다. &lt;c:out value="${param.userID}" /&gt; 님!!!&lt;/h1&gt;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45435" y="1530626"/>
            <a:ext cx="7424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http:localhost:8090/pro14/test04/login.jsp</a:t>
            </a:r>
            <a:r>
              <a:rPr lang="ko-KR" altLang="en-US" sz="1200">
                <a:latin typeface="+mj-ea"/>
                <a:ea typeface="+mj-ea"/>
              </a:rPr>
              <a:t>로 요청하여 </a:t>
            </a:r>
            <a:r>
              <a:rPr lang="en-US" altLang="ko-KR" sz="1200">
                <a:latin typeface="+mj-ea"/>
                <a:ea typeface="+mj-ea"/>
              </a:rPr>
              <a:t>admin</a:t>
            </a:r>
            <a:r>
              <a:rPr lang="ko-KR" altLang="en-US" sz="1200">
                <a:latin typeface="+mj-ea"/>
                <a:ea typeface="+mj-ea"/>
              </a:rPr>
              <a:t>으로 로그인합니다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5" y="3657599"/>
            <a:ext cx="6748669" cy="26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n-ea"/>
              </a:rPr>
              <a:t>9. </a:t>
            </a:r>
            <a:r>
              <a:rPr lang="ko-KR" altLang="en-US" sz="1200">
                <a:latin typeface="+mn-ea"/>
              </a:rPr>
              <a:t>다음과 같이 관리자 화면을 출력합니다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24306" y="1838324"/>
            <a:ext cx="3590925" cy="159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24305" y="3934598"/>
            <a:ext cx="3762375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550504"/>
            <a:ext cx="7255565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다른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로 로그인 시 로그인 메시지를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10396" y="1827503"/>
            <a:ext cx="3552825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14.7.2 </a:t>
            </a:r>
            <a:r>
              <a:rPr lang="ko-KR" altLang="en-US" b="1"/>
              <a:t>학점 변환기 예제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75252" y="1898374"/>
            <a:ext cx="7215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scoreTest.jsp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학점으로 변환할 시험 점수를 입력한 후 </a:t>
            </a:r>
            <a:r>
              <a:rPr lang="en-US" altLang="ko-KR" sz="1200">
                <a:latin typeface="+mj-ea"/>
                <a:ea typeface="+mj-ea"/>
              </a:rPr>
              <a:t>scoreResult1.jsp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61052" y="2360039"/>
            <a:ext cx="6417573" cy="40682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1" y="1263565"/>
            <a:ext cx="7285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scoreResult1.jsp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32863" y="1540564"/>
            <a:ext cx="5589780" cy="5148470"/>
            <a:chOff x="1036654" y="1781139"/>
            <a:chExt cx="6040094" cy="5413729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36654" y="1781139"/>
              <a:ext cx="5869265" cy="2536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046593" y="4288096"/>
              <a:ext cx="6030155" cy="2906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5364" name="TextBox 15363"/>
          <p:cNvSpPr txBox="1"/>
          <p:nvPr/>
        </p:nvSpPr>
        <p:spPr>
          <a:xfrm>
            <a:off x="0" y="1353937"/>
            <a:ext cx="7985122" cy="2463683"/>
          </a:xfrm>
          <a:prstGeom prst="rect">
            <a:avLst/>
          </a:prstGeom>
          <a:solidFill>
            <a:schemeClr val="lt1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&lt;meta charset=”UTF-8"&gt;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&lt;title&gt;학점 변환 결과&lt;/title&gt;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</p:txBody>
      </p:sp>
      <p:grpSp>
        <p:nvGrpSpPr>
          <p:cNvPr id="15374" name="그룹 15373"/>
          <p:cNvGrpSpPr/>
          <p:nvPr/>
        </p:nvGrpSpPr>
        <p:grpSpPr>
          <a:xfrm>
            <a:off x="3316883" y="2577900"/>
            <a:ext cx="5827117" cy="4106745"/>
            <a:chOff x="3316883" y="2577900"/>
            <a:chExt cx="5122663" cy="4106745"/>
          </a:xfrm>
        </p:grpSpPr>
        <p:sp>
          <p:nvSpPr>
            <p:cNvPr id="15365" name="TextBox 15364"/>
            <p:cNvSpPr txBox="1"/>
            <p:nvPr/>
          </p:nvSpPr>
          <p:spPr>
            <a:xfrm>
              <a:off x="3409152" y="2577900"/>
              <a:ext cx="5030393" cy="410674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>
              <a:solidFill>
                <a:schemeClr val="accent3">
                  <a:alpha val="10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&lt;body&gt;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&lt;c:set var="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score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" value="${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param.score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}" /&gt;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   &lt;h1&gt;시험점수  &lt;c:out  value="${score}" /&gt;&lt;/h1&gt;&lt;br&gt;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&lt;c:choose&gt;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 &lt;c:when test="${score&gt;=90 &amp;&amp; score&lt;100 }"&gt;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chemeClr val="dk1"/>
                  </a:solidFill>
                  <a:latin typeface="한컴산뜻돋움"/>
                  <a:ea typeface="한컴산뜻돋움"/>
                </a:rPr>
                <a:t>    &lt;h1&gt;A학점입니다.&lt;/h1&gt;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&lt;/c:when&gt;    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 &lt;c:when test="${score&gt;=80 &amp;&amp; score&lt;90 }"&gt;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chemeClr val="dk1"/>
                  </a:solidFill>
                  <a:latin typeface="한컴산뜻돋움"/>
                  <a:ea typeface="한컴산뜻돋움"/>
                </a:rPr>
                <a:t>     &lt;h1&gt;B학점입니다.&lt;/h1&gt;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&lt;/c:when&gt; 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 &lt;c:when test="${score&gt;=70 &amp;&amp; score&lt;80 }"&gt;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chemeClr val="dk1"/>
                  </a:solidFill>
                  <a:latin typeface="한컴산뜻돋움"/>
                  <a:ea typeface="한컴산뜻돋움"/>
                </a:rPr>
                <a:t>     &lt;h1&gt;C학점입니다.&lt;/h1&gt;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&lt;/c:when&gt;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 &lt;c:when test="${score&gt;=60 &amp;&amp; score&lt;70 }"&gt;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chemeClr val="dk1"/>
                  </a:solidFill>
                  <a:latin typeface="한컴산뜻돋움"/>
                  <a:ea typeface="한컴산뜻돋움"/>
                </a:rPr>
                <a:t>         &lt;h1&gt;D학점입니다.&lt;/h1&gt;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  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&lt;/c:when&gt;    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 &lt;c:otherwise&gt;	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chemeClr val="dk1"/>
                  </a:solidFill>
                  <a:latin typeface="한컴산뜻돋움"/>
                  <a:ea typeface="한컴산뜻돋움"/>
                </a:rPr>
                <a:t>          &lt;h1&gt;F학점입니다.&lt;/h1&gt;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FF"/>
                  </a:solidFill>
                  <a:latin typeface="한컴산뜻돋움"/>
                  <a:ea typeface="한컴산뜻돋움"/>
                </a:rPr>
                <a:t> </a:t>
              </a: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  &lt;/c:otherwise&gt;    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   &lt;/c:choose&gt;    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&lt;/body&gt;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srgbClr val="000000"/>
                  </a:solidFill>
                  <a:latin typeface="한컴산뜻돋움"/>
                  <a:ea typeface="한컴산뜻돋움"/>
                </a:rPr>
                <a:t>&lt;/html&gt;</a:t>
              </a:r>
            </a:p>
          </p:txBody>
        </p:sp>
        <p:sp>
          <p:nvSpPr>
            <p:cNvPr id="15367" name="왼쪽 대괄호 15366"/>
            <p:cNvSpPr/>
            <p:nvPr/>
          </p:nvSpPr>
          <p:spPr>
            <a:xfrm>
              <a:off x="3316883" y="3255367"/>
              <a:ext cx="238125" cy="2936874"/>
            </a:xfrm>
            <a:prstGeom prst="leftBracket">
              <a:avLst>
                <a:gd name="adj" fmla="val 8333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368" name="왼쪽 대괄호 15367"/>
            <p:cNvSpPr/>
            <p:nvPr/>
          </p:nvSpPr>
          <p:spPr>
            <a:xfrm>
              <a:off x="3535164" y="3429000"/>
              <a:ext cx="158750" cy="372070"/>
            </a:xfrm>
            <a:prstGeom prst="leftBracket">
              <a:avLst>
                <a:gd name="adj" fmla="val 8333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369" name="왼쪽 대괄호 15368"/>
            <p:cNvSpPr/>
            <p:nvPr/>
          </p:nvSpPr>
          <p:spPr>
            <a:xfrm>
              <a:off x="3547467" y="3988594"/>
              <a:ext cx="158750" cy="372070"/>
            </a:xfrm>
            <a:prstGeom prst="leftBracket">
              <a:avLst>
                <a:gd name="adj" fmla="val 8333"/>
              </a:avLst>
            </a:prstGeom>
            <a:noFill/>
            <a:ln w="254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370" name="왼쪽 대괄호 15369"/>
            <p:cNvSpPr/>
            <p:nvPr/>
          </p:nvSpPr>
          <p:spPr>
            <a:xfrm>
              <a:off x="3538736" y="4516437"/>
              <a:ext cx="158750" cy="372070"/>
            </a:xfrm>
            <a:prstGeom prst="leftBracket">
              <a:avLst>
                <a:gd name="adj" fmla="val 8333"/>
              </a:avLst>
            </a:prstGeom>
            <a:noFill/>
            <a:ln w="254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372" name="왼쪽 대괄호 15371"/>
            <p:cNvSpPr/>
            <p:nvPr/>
          </p:nvSpPr>
          <p:spPr>
            <a:xfrm>
              <a:off x="3541514" y="5037534"/>
              <a:ext cx="158750" cy="372070"/>
            </a:xfrm>
            <a:prstGeom prst="leftBracket">
              <a:avLst>
                <a:gd name="adj" fmla="val 8333"/>
              </a:avLst>
            </a:prstGeom>
            <a:noFill/>
            <a:ln w="254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373" name="왼쪽 대괄호 15372"/>
            <p:cNvSpPr/>
            <p:nvPr/>
          </p:nvSpPr>
          <p:spPr>
            <a:xfrm>
              <a:off x="3545086" y="5606652"/>
              <a:ext cx="158750" cy="372070"/>
            </a:xfrm>
            <a:prstGeom prst="leftBracket">
              <a:avLst>
                <a:gd name="adj" fmla="val 8333"/>
              </a:avLst>
            </a:prstGeom>
            <a:noFill/>
            <a:ln w="254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535637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http:localhost:8090/pro14/test04/scoreTest.jsp</a:t>
            </a:r>
            <a:r>
              <a:rPr lang="ko-KR" altLang="en-US" sz="1200">
                <a:latin typeface="+mj-ea"/>
                <a:ea typeface="+mj-ea"/>
              </a:rPr>
              <a:t>로 요청하여 시험 점수 입력 페이지에서 점수를 입력하고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학점변환을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4173139"/>
            <a:ext cx="7356732" cy="26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변환된 학점을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43854" y="2012169"/>
            <a:ext cx="3164205" cy="171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56788" y="4532989"/>
            <a:ext cx="3975100" cy="2045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90867"/>
            <a:ext cx="8259417" cy="45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학점 변환 시 </a:t>
            </a:r>
            <a:r>
              <a:rPr lang="en-US" altLang="ko-KR" sz="1200">
                <a:latin typeface="+mj-ea"/>
                <a:ea typeface="+mj-ea"/>
              </a:rPr>
              <a:t>&lt;c:choose&gt; </a:t>
            </a:r>
            <a:r>
              <a:rPr lang="ko-KR" altLang="en-US" sz="1200">
                <a:latin typeface="+mj-ea"/>
                <a:ea typeface="+mj-ea"/>
              </a:rPr>
              <a:t>태그를 이용해 시험 점수가 </a:t>
            </a:r>
            <a:r>
              <a:rPr lang="en-US" altLang="ko-KR" sz="1200">
                <a:latin typeface="+mj-ea"/>
                <a:ea typeface="+mj-ea"/>
              </a:rPr>
              <a:t>0~100</a:t>
            </a:r>
            <a:r>
              <a:rPr lang="ko-KR" altLang="en-US" sz="1200">
                <a:latin typeface="+mj-ea"/>
                <a:ea typeface="+mj-ea"/>
              </a:rPr>
              <a:t>점 사이인지를 먼저 체크한 후 전송된 시험 점수가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유효 범위이면 그 다음에 학점을 변환하도록 다음과 같이 </a:t>
            </a:r>
            <a:r>
              <a:rPr lang="en-US" altLang="ko-KR" sz="1200">
                <a:latin typeface="+mj-ea"/>
                <a:ea typeface="+mj-ea"/>
              </a:rPr>
              <a:t>scoreResult2.jsp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8983" y="1858618"/>
            <a:ext cx="4837550" cy="4886070"/>
            <a:chOff x="1205833" y="1952532"/>
            <a:chExt cx="5530091" cy="5592763"/>
          </a:xfrm>
        </p:grpSpPr>
        <p:grpSp>
          <p:nvGrpSpPr>
            <p:cNvPr id="5" name="그룹 4"/>
            <p:cNvGrpSpPr/>
            <p:nvPr/>
          </p:nvGrpSpPr>
          <p:grpSpPr>
            <a:xfrm>
              <a:off x="1324274" y="1952532"/>
              <a:ext cx="5411650" cy="4250014"/>
              <a:chOff x="1083365" y="1992290"/>
              <a:chExt cx="5948363" cy="4722628"/>
            </a:xfrm>
          </p:grpSpPr>
          <p:pic>
            <p:nvPicPr>
              <p:cNvPr id="2150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083365" y="2208141"/>
                <a:ext cx="5948363" cy="45067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083363" y="1992289"/>
                <a:ext cx="1639956" cy="335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200">
                    <a:latin typeface="+mj-ea"/>
                    <a:ea typeface="+mj-ea"/>
                  </a:rPr>
                  <a:t>...</a:t>
                </a:r>
                <a:endParaRPr lang="ko-KR" altLang="en-US" sz="1200">
                  <a:latin typeface="+mj-ea"/>
                  <a:ea typeface="+mj-ea"/>
                </a:endParaRPr>
              </a:p>
            </p:txBody>
          </p:sp>
        </p:grp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205833" y="6202546"/>
              <a:ext cx="5530091" cy="1342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14.1.6 </a:t>
            </a:r>
            <a:r>
              <a:rPr lang="ko-KR" altLang="en-US" b="1"/>
              <a:t>표현 언어의 </a:t>
            </a:r>
            <a:r>
              <a:rPr lang="en-US" altLang="ko-KR" b="1"/>
              <a:t>empty </a:t>
            </a:r>
            <a:r>
              <a:rPr lang="ko-KR" altLang="en-US" b="1"/>
              <a:t>연산자</a:t>
            </a:r>
            <a:endParaRPr lang="en-US" altLang="ko-KR" b="1" spc="-95"/>
          </a:p>
        </p:txBody>
      </p:sp>
      <p:sp>
        <p:nvSpPr>
          <p:cNvPr id="5" name="TextBox 4"/>
          <p:cNvSpPr txBox="1"/>
          <p:nvPr/>
        </p:nvSpPr>
        <p:spPr>
          <a:xfrm>
            <a:off x="735496" y="1973721"/>
            <a:ext cx="7504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elTest5.jsp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2233" y="2250720"/>
            <a:ext cx="6584881" cy="239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1509" name="TextBox 21508"/>
          <p:cNvSpPr txBox="1"/>
          <p:nvPr/>
        </p:nvSpPr>
        <p:spPr>
          <a:xfrm>
            <a:off x="0" y="1108270"/>
            <a:ext cx="4073916" cy="539540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3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&lt;c:set var="score" value="${param.score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 &lt;h1&gt;시험점수  &lt;c:out  value="${score}" /&gt;&lt;/h1&gt;&lt;br&gt;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&lt;c:when test="${score&gt;=90 &amp;&amp; score&lt;100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&lt;h1&gt;A학점입니다.&lt;/h1&gt;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&lt;/c:when&gt;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&lt;c:when test="${score&gt;=80 &amp;&amp; score&lt;90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&lt;h1&gt;B학점입니다.&lt;/h1&gt;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&lt;/c:when&gt;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&lt;c:when test="${score&gt;=70 &amp;&amp; score&lt;80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&lt;h1&gt;C학점입니다.&lt;/h1&gt;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&lt;c:when test="${score&gt;=60 &amp;&amp; score&lt;70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&lt;h1&gt;D학점입니다.&lt;/h1&gt;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&lt;/c:when&gt;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&lt;c:otherwise&gt;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&lt;h1&gt;F학점입니다.&lt;/h1&gt;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&lt;/c:otherwise&gt;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&lt;/c:choose&gt;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</p:txBody>
      </p:sp>
      <p:sp>
        <p:nvSpPr>
          <p:cNvPr id="21510" name="TextBox 21509"/>
          <p:cNvSpPr txBox="1"/>
          <p:nvPr/>
        </p:nvSpPr>
        <p:spPr>
          <a:xfrm>
            <a:off x="4375148" y="1113033"/>
            <a:ext cx="4768852" cy="539063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3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&lt;c:set var="score" value="${param.score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&lt;h1&gt;시험점수  &lt;c:out  value="${score }" /&gt;&lt;/h1&gt;&lt;br&gt;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&lt;c:when test="${score&gt;=0 &amp;&amp; score&lt;=100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&lt;c:when test="${score&gt;=90 &amp;&amp; score&lt;100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   &lt;h1&gt;A학점입니다.&lt;/h1&gt;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&lt;/c:when&gt;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&lt;c:when test="${score&gt;=80 &amp;&amp; score&lt;90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   &lt;h1&gt;B학점입니다.&lt;/h1&gt;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&lt;/c:when&gt;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&lt;c:when test="${score&gt;=70 &amp;&amp; score&lt;80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   &lt;h1&gt;C학점입니다.&lt;/h1&gt;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&lt;c:when test="${score&gt;=60 &amp;&amp; score&lt;70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   &lt;h1&gt;D학점입니다.&lt;/h1&gt;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&lt;/c:when&gt;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&lt;c:otherwise&gt;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    &lt;h1&gt;F학점입니다.&lt;/h1&gt;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   &lt;/c:otherwise&gt;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&lt;h1&gt;점수를 잘못 입력했습니다. 다시입력하세요&lt;/h1&gt;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&lt;a href="scoreTest.jsp"&gt;점수 입력 창으로 이동&lt;/a&gt;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&lt;/c:otherwise&gt;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&lt;/c:choose&gt;	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</p:txBody>
      </p:sp>
      <p:sp>
        <p:nvSpPr>
          <p:cNvPr id="21511" name="왼쪽 대괄호 21510"/>
          <p:cNvSpPr/>
          <p:nvPr/>
        </p:nvSpPr>
        <p:spPr>
          <a:xfrm>
            <a:off x="4257873" y="1824235"/>
            <a:ext cx="168672" cy="4335859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512" name="왼쪽 대괄호 21511"/>
          <p:cNvSpPr/>
          <p:nvPr/>
        </p:nvSpPr>
        <p:spPr>
          <a:xfrm>
            <a:off x="4447976" y="1955601"/>
            <a:ext cx="124023" cy="3284140"/>
          </a:xfrm>
          <a:prstGeom prst="leftBracket">
            <a:avLst>
              <a:gd name="adj" fmla="val 8333"/>
            </a:avLst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513" name="왼쪽 대괄호 21512"/>
          <p:cNvSpPr/>
          <p:nvPr/>
        </p:nvSpPr>
        <p:spPr>
          <a:xfrm>
            <a:off x="4447976" y="5438179"/>
            <a:ext cx="124023" cy="545703"/>
          </a:xfrm>
          <a:prstGeom prst="leftBracket">
            <a:avLst>
              <a:gd name="adj" fmla="val 833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514" name="화살표: 오른쪽 21513"/>
          <p:cNvSpPr/>
          <p:nvPr/>
        </p:nvSpPr>
        <p:spPr>
          <a:xfrm>
            <a:off x="3852664" y="4376539"/>
            <a:ext cx="367109" cy="28773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8169" y="1470991"/>
            <a:ext cx="7673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http:localhost:8090/pro14/test04/scoreTest.jsp</a:t>
            </a:r>
            <a:r>
              <a:rPr lang="ko-KR" altLang="en-US" sz="1200">
                <a:latin typeface="+mj-ea"/>
                <a:ea typeface="+mj-ea"/>
              </a:rPr>
              <a:t>로 다시 요청하여 정상적인 시험 점수를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168" y="4084983"/>
            <a:ext cx="7673007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시험 점수의 유효 범위인 </a:t>
            </a:r>
            <a:r>
              <a:rPr lang="en-US" altLang="ko-KR" sz="1200">
                <a:latin typeface="+mj-ea"/>
                <a:ea typeface="+mj-ea"/>
              </a:rPr>
              <a:t>0~100</a:t>
            </a:r>
            <a:r>
              <a:rPr lang="ko-KR" altLang="en-US" sz="1200">
                <a:latin typeface="+mj-ea"/>
                <a:ea typeface="+mj-ea"/>
              </a:rPr>
              <a:t>을 벗어나는 값을 일부러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81318" y="1818861"/>
            <a:ext cx="4219367" cy="1957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27934" y="4522304"/>
            <a:ext cx="3895787" cy="169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14.7.3 </a:t>
            </a:r>
            <a:r>
              <a:rPr lang="ko-KR" altLang="en-US" b="1"/>
              <a:t>구구단 출력 예제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25556" y="1888435"/>
            <a:ext cx="810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gugu.jsp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구구단 입력창에서 구구단 수를 입력한 후 입력한 단수를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guguResult1.jsp</a:t>
            </a:r>
            <a:r>
              <a:rPr lang="ko-KR" altLang="en-US" sz="1200">
                <a:latin typeface="+mj-ea"/>
                <a:ea typeface="+mj-ea"/>
              </a:rPr>
              <a:t>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2939" y="2419675"/>
            <a:ext cx="6361458" cy="1978879"/>
            <a:chOff x="1222513" y="2479732"/>
            <a:chExt cx="6361458" cy="1978879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22513" y="2479732"/>
              <a:ext cx="6361458" cy="13874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254700" y="3876990"/>
              <a:ext cx="6259697" cy="581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8" y="1490870"/>
            <a:ext cx="7583557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전송된 단수를 가져와 </a:t>
            </a:r>
            <a:r>
              <a:rPr lang="en-US" altLang="ko-KR" sz="1200">
                <a:latin typeface="+mj-ea"/>
                <a:ea typeface="+mj-ea"/>
              </a:rPr>
              <a:t>&lt;c:forEach&gt; </a:t>
            </a:r>
            <a:r>
              <a:rPr lang="ko-KR" altLang="en-US" sz="1200">
                <a:latin typeface="+mj-ea"/>
                <a:ea typeface="+mj-ea"/>
              </a:rPr>
              <a:t>태그를 이용해서 </a:t>
            </a:r>
            <a:r>
              <a:rPr lang="en-US" altLang="ko-KR" sz="1200">
                <a:latin typeface="+mj-ea"/>
                <a:ea typeface="+mj-ea"/>
              </a:rPr>
              <a:t>&lt;tr&gt; </a:t>
            </a:r>
            <a:r>
              <a:rPr lang="ko-KR" altLang="en-US" sz="1200">
                <a:latin typeface="+mj-ea"/>
                <a:ea typeface="+mj-ea"/>
              </a:rPr>
              <a:t>태그에 연속적으로 구구단을 출력하도록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guguResult1.jsp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941962"/>
            <a:ext cx="5870805" cy="49160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24580" name="TextBox 12"/>
          <p:cNvSpPr txBox="1"/>
          <p:nvPr/>
        </p:nvSpPr>
        <p:spPr>
          <a:xfrm>
            <a:off x="0" y="275098"/>
            <a:ext cx="5326708" cy="64857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int dan=Integer.parseInt(request.getParameter("dan"));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%&gt;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&lt;title&gt;구구단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&lt;table border=1 width=800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&lt;tr align=center bgcolor="#FFFF66"&gt;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colspan=2&gt;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&lt;%= dan %&gt;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단 출력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  for(int i=1; i&lt;10;i++){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align=center&gt;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&lt;td width=400&gt;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&lt;%=dan %&gt; * &lt;%=i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  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	&lt;td width=400&gt;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&lt;%=i*dan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24579" name="TextBox 24578"/>
          <p:cNvSpPr txBox="1"/>
          <p:nvPr/>
        </p:nvSpPr>
        <p:spPr>
          <a:xfrm>
            <a:off x="3711173" y="650536"/>
            <a:ext cx="5432827" cy="600164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contentType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isELIgnored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prefix="c"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request.setCharacterEncoding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&lt;title&gt;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구구단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출력창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var="dan"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param.dan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&lt;table border="1" width="800"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lightgreen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&lt;td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colspan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="2"&gt;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c:out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value="${dan}" /&gt;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단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출력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  begin="1" end="9" step="1"  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 align=”center”&gt;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&lt;td width="400"&gt;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c:out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value="${dan}" /&gt; *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c:out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}" /&gt;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&lt;td width="400"&gt;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c:out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*dan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24581" name="화살표: 오른쪽 24580"/>
          <p:cNvSpPr/>
          <p:nvPr/>
        </p:nvSpPr>
        <p:spPr>
          <a:xfrm>
            <a:off x="3217664" y="3771304"/>
            <a:ext cx="644922" cy="43656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582" name="TextBox 24581"/>
          <p:cNvSpPr txBox="1"/>
          <p:nvPr/>
        </p:nvSpPr>
        <p:spPr>
          <a:xfrm>
            <a:off x="2791023" y="3793927"/>
            <a:ext cx="396875" cy="4523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accent1"/>
                </a:solidFill>
              </a:rPr>
              <a:t>12</a:t>
            </a:r>
            <a:r>
              <a:rPr lang="ko-KR" altLang="en-US" sz="1200" b="1">
                <a:solidFill>
                  <a:schemeClr val="accent1"/>
                </a:solidFill>
              </a:rPr>
              <a:t>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530626"/>
            <a:ext cx="7523922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http:localhost:8090/pro14/test04/gugu.jsp</a:t>
            </a:r>
            <a:r>
              <a:rPr lang="ko-KR" altLang="en-US" sz="1200">
                <a:latin typeface="+mj-ea"/>
                <a:ea typeface="+mj-ea"/>
              </a:rPr>
              <a:t>로 요청하여 구구단 입력창에서 단수를 입력한 후 구구단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출력을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226" y="4105509"/>
            <a:ext cx="7315200" cy="26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전송된 단수를 이용해 구구단을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73215" y="1992291"/>
            <a:ext cx="4801221" cy="1837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80857" y="4462670"/>
            <a:ext cx="5394659" cy="223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470991"/>
            <a:ext cx="7972958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앞에서와 마찬가지로 이 예제를 응용해 보겠습니다</a:t>
            </a:r>
            <a:r>
              <a:rPr lang="en-US" altLang="ko-KR" sz="1200">
                <a:latin typeface="+mj-ea"/>
                <a:ea typeface="+mj-ea"/>
              </a:rPr>
              <a:t>. &lt;c:if&gt; </a:t>
            </a:r>
            <a:r>
              <a:rPr lang="ko-KR" altLang="en-US" sz="1200">
                <a:latin typeface="+mj-ea"/>
                <a:ea typeface="+mj-ea"/>
              </a:rPr>
              <a:t>태그를 이용해 구구단을 출력하면서 테이블 각 행의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배경색을 교대로 출력하도록 수정해 보겠습니다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82050" y="1829833"/>
            <a:ext cx="5683413" cy="4928775"/>
            <a:chOff x="1162877" y="1858617"/>
            <a:chExt cx="5683413" cy="492877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24274" y="2048097"/>
              <a:ext cx="5522016" cy="4101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162877" y="6047491"/>
              <a:ext cx="1373257" cy="73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324274" y="1858617"/>
              <a:ext cx="1518317" cy="263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24579" name="TextBox 24578"/>
          <p:cNvSpPr txBox="1"/>
          <p:nvPr/>
        </p:nvSpPr>
        <p:spPr>
          <a:xfrm>
            <a:off x="4696216" y="1642722"/>
            <a:ext cx="4447784" cy="447994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&lt;c:set var="dan" value="${param.dan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&lt;table border="1" width="800"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 bgcolor="lightgreen"&gt;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colspan="2"&gt;&lt;c:out value="${dan}" /&gt;단 출력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&lt;c:forEach var="i"  begin="1" end="9" step="1"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&lt;c:if test="${i%2==0 }"&gt;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&lt;tr align="center"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bgcolor="#CCFF66"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&lt;c:if test="${i%2==1 }"&gt;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&lt;tr align="center"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bgcolor="#CCCCFF"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width="400"&gt;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&lt;c:out value="${dan}" /&gt; * &lt;c:out value="${i}" /&gt;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&lt;td width="400"&gt;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   &lt;c:out value="${i*dan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</p:txBody>
      </p:sp>
      <p:sp>
        <p:nvSpPr>
          <p:cNvPr id="24583" name="TextBox 24582"/>
          <p:cNvSpPr txBox="1"/>
          <p:nvPr/>
        </p:nvSpPr>
        <p:spPr>
          <a:xfrm>
            <a:off x="0" y="1647086"/>
            <a:ext cx="4578350" cy="447558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&lt;c:set var="dan" value="${param.dan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&lt;table border="1" width="800"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&lt;tr align="center" bgcolor="lightgreen"&gt;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  &lt;td colspan="2"&gt;&lt;c:out value="${dan}" /&gt;단 출력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&lt;c:forEach var="i"  begin="1" end="9" step="1"  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&lt;tr align=”center”&gt;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   &lt;td width="400"&gt;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     &lt;c:out value="${dan}" /&gt; * &lt;c:out value="${i}" /&gt;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	&lt;td width="400"&gt;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	   &lt;c:out value="${i*dan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&lt;/body&gt;</a:t>
            </a:r>
          </a:p>
        </p:txBody>
      </p:sp>
      <p:grpSp>
        <p:nvGrpSpPr>
          <p:cNvPr id="24588" name="그룹 24587"/>
          <p:cNvGrpSpPr/>
          <p:nvPr/>
        </p:nvGrpSpPr>
        <p:grpSpPr>
          <a:xfrm>
            <a:off x="2002036" y="3434357"/>
            <a:ext cx="2888386" cy="525631"/>
            <a:chOff x="2002036" y="3434357"/>
            <a:chExt cx="2888386" cy="525631"/>
          </a:xfrm>
        </p:grpSpPr>
        <p:sp>
          <p:nvSpPr>
            <p:cNvPr id="24584" name="자유형: 도형 24583"/>
            <p:cNvSpPr/>
            <p:nvPr/>
          </p:nvSpPr>
          <p:spPr>
            <a:xfrm>
              <a:off x="2002036" y="3434357"/>
              <a:ext cx="2838450" cy="0"/>
            </a:xfrm>
            <a:custGeom>
              <a:avLst/>
              <a:gdLst>
                <a:gd name="connsiteX0" fmla="*/ -4762 w 2838450"/>
                <a:gd name="connsiteY0" fmla="*/ -396 h 0"/>
                <a:gd name="connsiteX1" fmla="*/ 2842816 w 2838450"/>
                <a:gd name="connsiteY1" fmla="*/ -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8450">
                  <a:moveTo>
                    <a:pt x="-4762" y="-396"/>
                  </a:moveTo>
                  <a:cubicBezTo>
                    <a:pt x="469833" y="-397"/>
                    <a:pt x="2368219" y="-397"/>
                    <a:pt x="2842816" y="-396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585" name="자유형: 도형 24584"/>
            <p:cNvSpPr/>
            <p:nvPr/>
          </p:nvSpPr>
          <p:spPr>
            <a:xfrm>
              <a:off x="2435408" y="3446404"/>
              <a:ext cx="2455013" cy="513585"/>
            </a:xfrm>
            <a:custGeom>
              <a:avLst/>
              <a:gdLst>
                <a:gd name="connsiteX0" fmla="*/ 18271 w 2455013"/>
                <a:gd name="connsiteY0" fmla="*/ -2521 h 513585"/>
                <a:gd name="connsiteX1" fmla="*/ 256396 w 2455013"/>
                <a:gd name="connsiteY1" fmla="*/ 255447 h 513585"/>
                <a:gd name="connsiteX2" fmla="*/ 2459052 w 2455013"/>
                <a:gd name="connsiteY2" fmla="*/ 513416 h 5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5013" h="513585">
                  <a:moveTo>
                    <a:pt x="18271" y="-2521"/>
                  </a:moveTo>
                  <a:cubicBezTo>
                    <a:pt x="57958" y="40473"/>
                    <a:pt x="-150400" y="169458"/>
                    <a:pt x="256396" y="255447"/>
                  </a:cubicBezTo>
                  <a:cubicBezTo>
                    <a:pt x="663193" y="341437"/>
                    <a:pt x="2091943" y="470421"/>
                    <a:pt x="2459052" y="513416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4586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41947" y="216107"/>
            <a:ext cx="2189893" cy="1373653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pic>
        <p:nvPicPr>
          <p:cNvPr id="24587" name="그림 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379710" y="229393"/>
            <a:ext cx="2173287" cy="1385887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520687"/>
            <a:ext cx="7692885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http:localhost:8090/pro14/test04/gugu.jsp</a:t>
            </a:r>
            <a:r>
              <a:rPr lang="ko-KR" altLang="en-US" sz="1200">
                <a:latin typeface="+mj-ea"/>
                <a:ea typeface="+mj-ea"/>
              </a:rPr>
              <a:t>로 요청하여 구구단 입력창에서 단수 입력 후 전송하면 행들의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색이 교대로 변경되어 출력됩니다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82757" y="1982352"/>
            <a:ext cx="5943600" cy="2695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14.7.1 </a:t>
            </a:r>
            <a:r>
              <a:rPr lang="ko-KR" altLang="en-US" b="1"/>
              <a:t>이미지 리스트 출력 예제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15009" y="1938130"/>
            <a:ext cx="7603433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imageList.jsp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 &lt;c:forEach&gt; </a:t>
            </a:r>
            <a:r>
              <a:rPr lang="ko-KR" altLang="en-US" sz="1200">
                <a:latin typeface="+mj-ea"/>
                <a:ea typeface="+mj-ea"/>
              </a:rPr>
              <a:t>태그를 이용해 </a:t>
            </a:r>
            <a:r>
              <a:rPr lang="en-US" altLang="ko-KR" sz="1200">
                <a:latin typeface="+mj-ea"/>
                <a:ea typeface="+mj-ea"/>
              </a:rPr>
              <a:t>&lt;ul&gt; </a:t>
            </a:r>
            <a:r>
              <a:rPr lang="ko-KR" altLang="en-US" sz="1200">
                <a:latin typeface="+mj-ea"/>
                <a:ea typeface="+mj-ea"/>
              </a:rPr>
              <a:t>태그 안에 </a:t>
            </a:r>
            <a:r>
              <a:rPr lang="en-US" altLang="ko-KR" sz="1200">
                <a:latin typeface="+mj-ea"/>
                <a:ea typeface="+mj-ea"/>
              </a:rPr>
              <a:t>&lt;li&gt; </a:t>
            </a:r>
            <a:r>
              <a:rPr lang="ko-KR" altLang="en-US" sz="1200">
                <a:latin typeface="+mj-ea"/>
                <a:ea typeface="+mj-ea"/>
              </a:rPr>
              <a:t>태그를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연속해서 출력하여 이미지를 나타냅니다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24239" y="2334385"/>
            <a:ext cx="6828597" cy="4523615"/>
            <a:chOff x="1124239" y="2399795"/>
            <a:chExt cx="6828597" cy="4523615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24239" y="2399795"/>
              <a:ext cx="6828597" cy="1978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125271" y="4378660"/>
              <a:ext cx="6827565" cy="2544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405850"/>
            <a:ext cx="6276768" cy="43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8676" name="TextBox 28675"/>
          <p:cNvSpPr txBox="1"/>
          <p:nvPr/>
        </p:nvSpPr>
        <p:spPr>
          <a:xfrm>
            <a:off x="0" y="180975"/>
            <a:ext cx="9144000" cy="630364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.lst_type{overflow:hidden;width:80%;padding:0 10px 10px; margin:0 auto}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 li{overflow:hidden;clear:both;margin:10px 0 0;color:#2d2c2d;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font-family:'돋움',Dotum;font-size:12px;line-height:100px;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list-style:none ; border-bottom: 2px solid lightgray;position:relative;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 li img{display:inline;float:left;position:absolute;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 li a{color:#2d2c2d;text-decoration:none; margin-left:340px}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 li a:hover{text-decoration:underline}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.lst_type li span{color:blue; margin-left:330px;font-family:'돋움',Dotum;font-size:14px;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&lt;title&gt;이미지리스트창&lt;/title&gt;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&lt;ul class="lst_type"&gt;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&lt;li&gt;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&lt;span  style='margin-left:50px' &gt;이미지 &lt;/span&gt;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&lt;span &gt;이미지 이름&lt;/span&gt;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&lt;span &gt;선택하기&lt;/span&gt;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&lt;/li&gt;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&lt;c:forEach var="i"  begin="1" end="9" step="1"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&lt;li&gt;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&lt;a href='#' style='margin-left:50px'  &gt;&lt;img src='../image/duke.png' width='90' height='90' alt='' /&gt;&lt;/a&gt;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&lt;a href='#' &gt;&lt;strong&gt;이미지 이름: 듀크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${i}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&lt;/strong&gt;&lt;/a&gt;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&lt;a href='#' &gt; &lt;input  name='chk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${i}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' type='checkbox'  /&gt;&lt;/a&gt;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&lt;/li&gt;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&lt;/ul&gt;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665922" y="1520687"/>
            <a:ext cx="7653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http:localhost:8090/pro14/test04/imageList.jsp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08789" y="1797686"/>
            <a:ext cx="6567396" cy="3976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7541" y="616232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14.7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실습 예제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다국어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88712" y="1659499"/>
            <a:ext cx="6736361" cy="4535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46149" y="3597965"/>
            <a:ext cx="613856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8713" y="1351722"/>
            <a:ext cx="3752252" cy="294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 b="1"/>
              <a:t>다국어 쇼핑몰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99261" y="1736448"/>
            <a:ext cx="6962591" cy="4604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8713" y="1351722"/>
            <a:ext cx="3752252" cy="294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 b="1"/>
              <a:t>다국어 쇼핑몰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다국어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09919" y="1767869"/>
          <a:ext cx="7181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3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61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다국어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&lt;fmt:setLocale&gt;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Locale(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언어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81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&lt;fmt:message&gt;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지정한 언어에 해당하는 언어를 표시합니다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359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&lt;fmt:setBundle&gt;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사용할 번들을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97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&lt;fmt:setParam&gt;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전달할 매개변수를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63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&lt;fmt:requestEncoding&gt;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요청 매개변수의 문자 인코딩을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5192" y="1490869"/>
            <a:ext cx="5456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다국어 태그 라이브러리 종류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4394" y="711235"/>
            <a:ext cx="70481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다국어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14.9.1 Properties Editor </a:t>
            </a:r>
            <a:r>
              <a:rPr lang="ko-KR" altLang="en-US" b="1"/>
              <a:t>설치하기</a:t>
            </a:r>
            <a:endParaRPr lang="en-US" altLang="ko-KR" b="1" spc="-95"/>
          </a:p>
        </p:txBody>
      </p:sp>
      <p:sp>
        <p:nvSpPr>
          <p:cNvPr id="6" name="TextBox 5"/>
          <p:cNvSpPr txBox="1"/>
          <p:nvPr/>
        </p:nvSpPr>
        <p:spPr>
          <a:xfrm>
            <a:off x="901861" y="1878496"/>
            <a:ext cx="7245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이클립스 상단 메뉴에서 </a:t>
            </a:r>
            <a:r>
              <a:rPr lang="en-US" altLang="ko-KR" sz="1200">
                <a:latin typeface="+mj-ea"/>
                <a:ea typeface="+mj-ea"/>
              </a:rPr>
              <a:t>Help &gt; Install New Software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2256761"/>
            <a:ext cx="6167990" cy="3726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388391" y="2454965"/>
            <a:ext cx="432088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24312" y="5595730"/>
            <a:ext cx="1319287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884583" y="1560443"/>
            <a:ext cx="7265504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Add...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1837442"/>
            <a:ext cx="6232161" cy="457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221896" y="2405270"/>
            <a:ext cx="684023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35496" y="1490870"/>
            <a:ext cx="7434469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Name</a:t>
            </a:r>
            <a:r>
              <a:rPr lang="ko-KR" altLang="en-US" sz="1200">
                <a:latin typeface="+mj-ea"/>
                <a:ea typeface="+mj-ea"/>
              </a:rPr>
              <a:t>은 </a:t>
            </a:r>
            <a:r>
              <a:rPr lang="en-US" altLang="ko-KR" sz="1200">
                <a:latin typeface="+mj-ea"/>
                <a:ea typeface="+mj-ea"/>
              </a:rPr>
              <a:t>Properties Editor</a:t>
            </a:r>
            <a:r>
              <a:rPr lang="ko-KR" altLang="en-US" sz="1200">
                <a:latin typeface="+mj-ea"/>
                <a:ea typeface="+mj-ea"/>
              </a:rPr>
              <a:t>로</a:t>
            </a:r>
            <a:r>
              <a:rPr lang="en-US" altLang="ko-KR" sz="1200">
                <a:latin typeface="+mj-ea"/>
                <a:ea typeface="+mj-ea"/>
              </a:rPr>
              <a:t>, Location</a:t>
            </a:r>
            <a:r>
              <a:rPr lang="ko-KR" altLang="en-US" sz="1200">
                <a:latin typeface="+mj-ea"/>
                <a:ea typeface="+mj-ea"/>
              </a:rPr>
              <a:t>은 </a:t>
            </a:r>
            <a:r>
              <a:rPr lang="en-US" altLang="ko-KR" sz="1200">
                <a:latin typeface="+mj-ea"/>
                <a:ea typeface="+mj-ea"/>
              </a:rPr>
              <a:t>http://propedit.sourceforge.jp/eclipse/updates</a:t>
            </a:r>
            <a:r>
              <a:rPr lang="ko-KR" altLang="en-US" sz="1200">
                <a:latin typeface="+mj-ea"/>
                <a:ea typeface="+mj-ea"/>
              </a:rPr>
              <a:t>로 입력하고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Add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19117" y="2076450"/>
            <a:ext cx="355282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1470991"/>
            <a:ext cx="740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PropertiesEditor </a:t>
            </a:r>
            <a:r>
              <a:rPr lang="ko-KR" altLang="en-US" sz="1200">
                <a:latin typeface="+mj-ea"/>
                <a:ea typeface="+mj-ea"/>
              </a:rPr>
              <a:t>항목을 선택한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1836530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441174" y="3409122"/>
            <a:ext cx="3279913" cy="32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46043" y="1590261"/>
            <a:ext cx="7663070" cy="2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Install Details </a:t>
            </a:r>
            <a:r>
              <a:rPr lang="ko-KR" altLang="en-US" sz="1200">
                <a:latin typeface="+mj-ea"/>
                <a:ea typeface="+mj-ea"/>
              </a:rPr>
              <a:t>화면이 나타나면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42392" y="1867260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20687"/>
            <a:ext cx="757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http://localhost:8090/pro14/elTest5.jsp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13018" y="1797686"/>
            <a:ext cx="3181350" cy="3981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95738" y="1500809"/>
            <a:ext cx="7029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라이선스 정책에 동의한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38605" y="1777808"/>
            <a:ext cx="5943600" cy="431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76470" y="1530625"/>
            <a:ext cx="7812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 후 이클립스를 재실행할지 묻는 창이 나타나면 </a:t>
            </a:r>
            <a:r>
              <a:rPr lang="en-US" altLang="ko-KR" sz="1200">
                <a:latin typeface="+mj-ea"/>
                <a:ea typeface="+mj-ea"/>
              </a:rPr>
              <a:t>Restart Now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92106" y="1903040"/>
            <a:ext cx="4006850" cy="885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AB39B-5D36-7045-D977-A5E20FE93471}"/>
              </a:ext>
            </a:extLst>
          </p:cNvPr>
          <p:cNvSpPr txBox="1"/>
          <p:nvPr/>
        </p:nvSpPr>
        <p:spPr>
          <a:xfrm>
            <a:off x="1435184" y="4020938"/>
            <a:ext cx="6188853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오류가</a:t>
            </a:r>
            <a:r>
              <a:rPr lang="en-US" altLang="ko-KR" dirty="0"/>
              <a:t> </a:t>
            </a:r>
            <a:r>
              <a:rPr lang="ko-KR" altLang="en-US" dirty="0"/>
              <a:t>발생하면 이클립스 버전과 안 맞아서 발생한 오류일 수 있기 때문에 </a:t>
            </a:r>
            <a:r>
              <a:rPr lang="en-US" altLang="ko-KR" dirty="0"/>
              <a:t>JSP </a:t>
            </a:r>
            <a:r>
              <a:rPr lang="ko-KR" altLang="en-US" dirty="0"/>
              <a:t>파일이 이클립스로 로딩이 안 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</a:t>
            </a:r>
            <a:endParaRPr lang="en-US" altLang="ko-KR" dirty="0"/>
          </a:p>
          <a:p>
            <a:r>
              <a:rPr lang="en-US" altLang="ko-KR" dirty="0"/>
              <a:t>Help – Check for Updates  </a:t>
            </a:r>
            <a:r>
              <a:rPr lang="ko-KR" altLang="en-US" dirty="0"/>
              <a:t>메뉴를 선택하여 해결한다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14.9.2 </a:t>
            </a:r>
            <a:r>
              <a:rPr lang="ko-KR" altLang="en-US" b="1"/>
              <a:t>한글 아스키 파일 만들기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85191" y="1787933"/>
            <a:ext cx="8001000" cy="44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프로젝트의 </a:t>
            </a:r>
            <a:r>
              <a:rPr lang="en-US" altLang="ko-KR" sz="1200">
                <a:latin typeface="+mj-ea"/>
                <a:ea typeface="+mj-ea"/>
              </a:rPr>
              <a:t>src </a:t>
            </a:r>
            <a:r>
              <a:rPr lang="ko-KR" altLang="en-US" sz="1200">
                <a:latin typeface="+mj-ea"/>
                <a:ea typeface="+mj-ea"/>
              </a:rPr>
              <a:t>폴더에 </a:t>
            </a:r>
            <a:r>
              <a:rPr lang="en-US" altLang="ko-KR" sz="1200">
                <a:latin typeface="+mj-ea"/>
                <a:ea typeface="+mj-ea"/>
              </a:rPr>
              <a:t>resource </a:t>
            </a:r>
            <a:r>
              <a:rPr lang="ko-KR" altLang="en-US" sz="1200">
                <a:latin typeface="+mj-ea"/>
                <a:ea typeface="+mj-ea"/>
              </a:rPr>
              <a:t>패키지를 생성하고 마우스 오른쪽 버튼을 클릭한 후 </a:t>
            </a:r>
            <a:r>
              <a:rPr lang="en-US" altLang="ko-KR" sz="1200">
                <a:latin typeface="+mj-ea"/>
                <a:ea typeface="+mj-ea"/>
              </a:rPr>
              <a:t>New &gt;Other...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2135" y="2279649"/>
            <a:ext cx="5444587" cy="2948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832652" y="2395330"/>
            <a:ext cx="48701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34269" y="5029199"/>
            <a:ext cx="48701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15617" y="1500809"/>
            <a:ext cx="7245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General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File</a:t>
            </a:r>
            <a:r>
              <a:rPr lang="ko-KR" altLang="en-US" sz="1200">
                <a:latin typeface="+mj-ea"/>
                <a:ea typeface="+mj-ea"/>
              </a:rPr>
              <a:t>을 선택한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14926" y="1847381"/>
            <a:ext cx="4848225" cy="4391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46243" y="3717235"/>
            <a:ext cx="477079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55374" y="1500809"/>
            <a:ext cx="7136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파일 이름으로 </a:t>
            </a:r>
            <a:r>
              <a:rPr lang="en-US" altLang="ko-KR" sz="1200">
                <a:latin typeface="+mj-ea"/>
                <a:ea typeface="+mj-ea"/>
              </a:rPr>
              <a:t>member.properties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32757" y="1757929"/>
            <a:ext cx="4182745" cy="4651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73626" y="4979504"/>
            <a:ext cx="1031893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580322"/>
            <a:ext cx="7474226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resource </a:t>
            </a:r>
            <a:r>
              <a:rPr lang="ko-KR" altLang="en-US" sz="1200">
                <a:latin typeface="+mj-ea"/>
                <a:ea typeface="+mj-ea"/>
              </a:rPr>
              <a:t>패키지에 </a:t>
            </a:r>
            <a:r>
              <a:rPr lang="en-US" altLang="ko-KR" sz="1200">
                <a:latin typeface="+mj-ea"/>
                <a:ea typeface="+mj-ea"/>
              </a:rPr>
              <a:t>member.properties</a:t>
            </a:r>
            <a:r>
              <a:rPr lang="ko-KR" altLang="en-US" sz="1200">
                <a:latin typeface="+mj-ea"/>
                <a:ea typeface="+mj-ea"/>
              </a:rPr>
              <a:t>가 생성된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3845146"/>
            <a:ext cx="8279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같은 방법으로 </a:t>
            </a:r>
            <a:r>
              <a:rPr lang="en-US" altLang="ko-KR" sz="1200">
                <a:latin typeface="+mj-ea"/>
                <a:ea typeface="+mj-ea"/>
              </a:rPr>
              <a:t>member_ko.properties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member_en.properties </a:t>
            </a:r>
            <a:r>
              <a:rPr lang="ko-KR" altLang="en-US" sz="1200">
                <a:latin typeface="+mj-ea"/>
                <a:ea typeface="+mj-ea"/>
              </a:rPr>
              <a:t>파일을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05050" y="1943307"/>
            <a:ext cx="2266950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05050" y="4310684"/>
            <a:ext cx="2314575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3" y="1558499"/>
            <a:ext cx="7553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member.properties </a:t>
            </a:r>
            <a:r>
              <a:rPr lang="ko-KR" altLang="en-US" sz="1200">
                <a:latin typeface="+mj-ea"/>
                <a:ea typeface="+mj-ea"/>
              </a:rPr>
              <a:t>파일을 열어 키</a:t>
            </a:r>
            <a:r>
              <a:rPr lang="en-US" altLang="ko-KR" sz="1200">
                <a:latin typeface="+mj-ea"/>
                <a:ea typeface="+mj-ea"/>
              </a:rPr>
              <a:t>/</a:t>
            </a:r>
            <a:r>
              <a:rPr lang="ko-KR" altLang="en-US" sz="1200">
                <a:latin typeface="+mj-ea"/>
                <a:ea typeface="+mj-ea"/>
              </a:rPr>
              <a:t>값 쌍으로 회원 정보를 한글로 작성한 후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3260035"/>
            <a:ext cx="8221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작성한 회원 정보 전체를 마우스로 드래그한 후 오른쪽 버튼을 클릭해 </a:t>
            </a:r>
            <a:r>
              <a:rPr lang="en-US" altLang="ko-KR" sz="1200">
                <a:latin typeface="+mj-ea"/>
                <a:ea typeface="+mj-ea"/>
              </a:rPr>
              <a:t>Unicode</a:t>
            </a:r>
            <a:r>
              <a:rPr lang="ko-KR" altLang="en-US" sz="1200">
                <a:latin typeface="+mj-ea"/>
                <a:ea typeface="+mj-ea"/>
              </a:rPr>
              <a:t>표시를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69641" y="1971675"/>
            <a:ext cx="31337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290953" y="3607905"/>
            <a:ext cx="2829131" cy="3052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200400" y="5804452"/>
            <a:ext cx="636103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470992"/>
            <a:ext cx="761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창에 표시된 아스키 코드 전체를 마우스로 드래그한 후 </a:t>
            </a:r>
            <a:r>
              <a:rPr lang="en-US" altLang="ko-KR" sz="1200">
                <a:latin typeface="+mj-ea"/>
                <a:ea typeface="+mj-ea"/>
              </a:rPr>
              <a:t>CTRL + C </a:t>
            </a:r>
            <a:r>
              <a:rPr lang="ko-KR" altLang="en-US" sz="1200">
                <a:latin typeface="+mj-ea"/>
                <a:ea typeface="+mj-ea"/>
              </a:rPr>
              <a:t>를 눌러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2971800"/>
            <a:ext cx="7038681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member_ko.properties </a:t>
            </a:r>
            <a:r>
              <a:rPr lang="ko-KR" altLang="en-US" sz="1200">
                <a:latin typeface="+mj-ea"/>
                <a:ea typeface="+mj-ea"/>
              </a:rPr>
              <a:t>파일을 열어 붙여 넣은 후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5293" y="1807625"/>
            <a:ext cx="50006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50455" y="3364603"/>
            <a:ext cx="5324475" cy="923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95739" y="1590261"/>
            <a:ext cx="7434470" cy="2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member_en.properties </a:t>
            </a:r>
            <a:r>
              <a:rPr lang="ko-KR" altLang="en-US" sz="1200">
                <a:latin typeface="+mj-ea"/>
                <a:ea typeface="+mj-ea"/>
              </a:rPr>
              <a:t>파일을 열어 동일한 </a:t>
            </a:r>
            <a:r>
              <a:rPr lang="en-US" altLang="ko-KR" sz="1200">
                <a:latin typeface="+mj-ea"/>
                <a:ea typeface="+mj-ea"/>
              </a:rPr>
              <a:t>key</a:t>
            </a:r>
            <a:r>
              <a:rPr lang="ko-KR" altLang="en-US" sz="1200">
                <a:latin typeface="+mj-ea"/>
                <a:ea typeface="+mj-ea"/>
              </a:rPr>
              <a:t>에 대한 회원 정보를 영어로 따로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84757" y="1867260"/>
            <a:ext cx="36004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14.9.3 JSP </a:t>
            </a:r>
            <a:r>
              <a:rPr lang="ko-KR" altLang="en-US" b="1"/>
              <a:t>페이지에 다국어 표시하기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43216" y="2017643"/>
            <a:ext cx="7903384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먼저 프로젝트의 </a:t>
            </a:r>
            <a:r>
              <a:rPr lang="en-US" altLang="ko-KR" sz="1200">
                <a:latin typeface="+mj-ea"/>
                <a:ea typeface="+mj-ea"/>
              </a:rPr>
              <a:t>WebContent </a:t>
            </a:r>
            <a:r>
              <a:rPr lang="ko-KR" altLang="en-US" sz="1200">
                <a:latin typeface="+mj-ea"/>
                <a:ea typeface="+mj-ea"/>
              </a:rPr>
              <a:t>폴더에 </a:t>
            </a:r>
            <a:r>
              <a:rPr lang="en-US" altLang="ko-KR" sz="1200">
                <a:latin typeface="+mj-ea"/>
                <a:ea typeface="+mj-ea"/>
              </a:rPr>
              <a:t>test05 </a:t>
            </a:r>
            <a:r>
              <a:rPr lang="ko-KR" altLang="en-US" sz="1200">
                <a:latin typeface="+mj-ea"/>
                <a:ea typeface="+mj-ea"/>
              </a:rPr>
              <a:t>폴더를 만든 후 </a:t>
            </a:r>
            <a:r>
              <a:rPr lang="en-US" altLang="ko-KR" sz="1200">
                <a:latin typeface="+mj-ea"/>
                <a:ea typeface="+mj-ea"/>
              </a:rPr>
              <a:t>message1.jsp </a:t>
            </a:r>
            <a:r>
              <a:rPr lang="ko-KR" altLang="en-US" sz="1200">
                <a:latin typeface="+mj-ea"/>
                <a:ea typeface="+mj-ea"/>
              </a:rPr>
              <a:t>파일을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84340" y="2294642"/>
            <a:ext cx="2124075" cy="3038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14.2.1 </a:t>
            </a:r>
            <a:r>
              <a:rPr lang="ko-KR" altLang="en-US" b="1"/>
              <a:t>표현 언어에서 제공하는 내장 객체의 종류와 기능</a:t>
            </a:r>
            <a:endParaRPr lang="en-US" altLang="ko-KR" b="1" spc="-95"/>
          </a:p>
        </p:txBody>
      </p:sp>
      <p:sp>
        <p:nvSpPr>
          <p:cNvPr id="3" name="직사각형 2"/>
          <p:cNvSpPr/>
          <p:nvPr/>
        </p:nvSpPr>
        <p:spPr>
          <a:xfrm>
            <a:off x="815008" y="1903200"/>
            <a:ext cx="4572000" cy="2665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표현 언어에서 제공하는 여러 가지 내장 객체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27652" y="2129841"/>
          <a:ext cx="7341705" cy="354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0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 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7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스코프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pageScope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page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같은 기능을 하고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page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영역에 바딩인된 객체를 참조합니다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requestScope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같은 기능을 하고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107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sessionScope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session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같은 기능을 하고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session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806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applicationScope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application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같은 기능을 하고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application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바인딩된 객체를 참조합니다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요청 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param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request.getParameter()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한 개의 값을 전달하는 요청 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매개변수를 처리합니다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318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paramValues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request.getParameterValues()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여러 개의 값을 전달하는 요청 매개변수를 처리합니다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9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헤더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header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request.getHeader()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요청 헤더 이름의 정보를 단일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값으로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53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headerValues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request.getHeader()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메서드를 호출한 것과 같으며 요청 헤더 이름의 정보를 배열로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Cookies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이름의 값을 반환합니다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JSP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pageContext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pageContext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객체를 참조할 때 사용합니다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초기 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initParam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컨텍스트의 초기화 매개변수 이름의 값을 반환합니다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25556" y="1333139"/>
            <a:ext cx="7295321" cy="26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message1.jsp </a:t>
            </a:r>
            <a:r>
              <a:rPr lang="ko-KR" altLang="en-US" sz="1200">
                <a:latin typeface="+mj-ea"/>
                <a:ea typeface="+mj-ea"/>
              </a:rPr>
              <a:t>파일을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4641" y="1610138"/>
            <a:ext cx="6231007" cy="15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502534"/>
            <a:ext cx="5749166" cy="477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665157" y="643890"/>
            <a:ext cx="7014767" cy="55702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&lt;%@ taglib prefix="fmt" uri="http://java.sun.com/jsp/jstl/fmt" %&gt;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&lt;title&gt;JSTL 다국어 기능&lt;/title&gt;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&lt;fmt:setLocale value="en_US"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&lt;%-- &lt;fmt:setLocale value="ko_KR" /&gt; --%&gt;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주석처리를 교차로 하면서 영문과 한글을 해보기</a:t>
            </a:r>
            <a:endParaRPr kumimoji="0" lang="ko-KR" altLang="en-US" sz="1200" b="1" i="0" u="none" strike="noStrike" kern="1200" cap="none" spc="0" normalizeH="0" baseline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회원정보&lt;br&gt;&lt;br&gt;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&lt;fmt:bundle basename="resource.member" &gt;  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이름: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&lt;fmt:message key="mem.name" /&gt;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주소: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&lt;fmt:message key="mem.address" /&gt;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직업: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&lt;fmt:message key="mem.job"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&lt;/fmt:bundle&gt;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35496" y="1530625"/>
            <a:ext cx="7692887" cy="448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http://localhost:8090/pro14/test05/message1.jsp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최초 요청 시 한글로 회원 정보를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3937" y="1992289"/>
            <a:ext cx="3577590" cy="278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480930"/>
            <a:ext cx="752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message1.jsp</a:t>
            </a:r>
            <a:r>
              <a:rPr lang="ko-KR" altLang="en-US" sz="1200">
                <a:latin typeface="+mj-ea"/>
                <a:ea typeface="+mj-ea"/>
              </a:rPr>
              <a:t>에서 한글 </a:t>
            </a:r>
            <a:r>
              <a:rPr lang="en-US" altLang="ko-KR" sz="1200">
                <a:latin typeface="+mj-ea"/>
                <a:ea typeface="+mj-ea"/>
              </a:rPr>
              <a:t>locale</a:t>
            </a:r>
            <a:r>
              <a:rPr lang="ko-KR" altLang="en-US" sz="1200">
                <a:latin typeface="+mj-ea"/>
                <a:ea typeface="+mj-ea"/>
              </a:rPr>
              <a:t>을 주석 처리하고 영어 </a:t>
            </a:r>
            <a:r>
              <a:rPr lang="en-US" altLang="ko-KR" sz="1200">
                <a:latin typeface="+mj-ea"/>
                <a:ea typeface="+mj-ea"/>
              </a:rPr>
              <a:t>locale</a:t>
            </a:r>
            <a:r>
              <a:rPr lang="ko-KR" altLang="en-US" sz="1200">
                <a:latin typeface="+mj-ea"/>
                <a:ea typeface="+mj-ea"/>
              </a:rPr>
              <a:t>을 활성화합니다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4185022"/>
            <a:ext cx="759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브라우저에서 다시 요청하면 다음과 같이 영어로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51670" y="1757929"/>
            <a:ext cx="3927475" cy="1844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051670" y="1908313"/>
            <a:ext cx="3782600" cy="3975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51670" y="4532244"/>
            <a:ext cx="2904033" cy="2216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9146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한글을 아스키 코드로 변환하기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521335"/>
            <a:ext cx="5804452" cy="26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포매팅 태그 라이브러리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678" y="1798334"/>
            <a:ext cx="7156174" cy="26668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페이지에서 가격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날짜 </a:t>
            </a:r>
            <a:r>
              <a:rPr lang="en-US" altLang="ko-KR" sz="1200">
                <a:latin typeface="+mj-ea"/>
                <a:ea typeface="+mj-ea"/>
              </a:rPr>
              <a:t>,</a:t>
            </a:r>
            <a:r>
              <a:rPr lang="ko-KR" altLang="en-US" sz="1200">
                <a:latin typeface="+mj-ea"/>
                <a:ea typeface="+mj-ea"/>
              </a:rPr>
              <a:t>문자열을 원하는 형식으로 표시할 수 있음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65" y="2624578"/>
            <a:ext cx="5804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포매팅 태그 라이브러리 종류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65313" y="2901577"/>
          <a:ext cx="7156174" cy="122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7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포매팅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&lt;fmt:timeZone&gt;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둘 다 지정한 국가의 시간을 지정하는 태그입니다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그러나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&lt;fmt:timeZone&gt;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태그의 경우 태그를 열고 닫는 영역 안에서만 적용된다는 차이점이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6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&lt;fmt:setTimeZone&gt;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82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&lt;fmt:formatNumber&gt;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표시할 숫자의 형식을 지정합니다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0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&lt;fmt:formatDate&gt;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지정한 형식의 날짜를 표시합니다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184" y="1511396"/>
            <a:ext cx="5804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&lt;formatNumber&gt; </a:t>
            </a:r>
            <a:r>
              <a:rPr lang="ko-KR" altLang="en-US" sz="1200" b="1"/>
              <a:t>태그의 여러 가지 속성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28869" y="1737374"/>
          <a:ext cx="7411279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value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출력될 숫자를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출력된 타입을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percent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%, number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숫자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currency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통화 형식으로 출력합니다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dateStyle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날짜의 출력 형식을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full, long, medium, short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등이 지정되어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groupingUsed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콤마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(,)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 기호로 구분 여부를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 속성이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50000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50,000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으로 표시됩니다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기본값은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currencyCode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통화 코드를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한국 원화는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KRW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currentSimbol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통화를 표시할 때 사용할 기호를 표시합니다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4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&lt;formatNumber&gt;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태그 결과를 저장할 변수의 이름을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scope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변수의 접근 범위를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pattern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숫자가 출력될 양식을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DecimalFormat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클래스에 정의된 형식을 따릅니다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57184" y="1511396"/>
            <a:ext cx="5804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&lt;formatDate&gt; </a:t>
            </a:r>
            <a:r>
              <a:rPr lang="ko-KR" altLang="en-US" sz="1200" b="1"/>
              <a:t>태그의 여러 가지 속성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28869" y="1787069"/>
          <a:ext cx="741127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value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포맷될 날짜를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type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포매팅할 타입을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날짜만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time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시간만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both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인 경우 모두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dateStyle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날짜의 출력 형식을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full, long, medium, short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등이 지정되어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timeStyle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시간 출력 형식을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클래스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DateFormat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정의된 형식을 사용합니다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pattern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직접 출력 형식을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클래스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SimpleDateFormat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지정된 패턴을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timeZone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특정 나라 시간대로 시간을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14.10.1 </a:t>
            </a:r>
            <a:r>
              <a:rPr lang="ko-KR" altLang="en-US" b="1"/>
              <a:t>포매팅 태그 라이브러리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65313" y="1878496"/>
            <a:ext cx="6261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formatTest.jsp </a:t>
            </a:r>
            <a:r>
              <a:rPr lang="ko-KR" altLang="en-US" sz="1200">
                <a:latin typeface="+mj-ea"/>
                <a:ea typeface="+mj-ea"/>
              </a:rPr>
              <a:t>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29339" y="2270677"/>
            <a:ext cx="2133600" cy="34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954157" y="1570383"/>
            <a:ext cx="6698973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formatTest.jsp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0436" y="1847382"/>
            <a:ext cx="6624638" cy="35617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5" y="1420647"/>
            <a:ext cx="4194313" cy="26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표현 언어</a:t>
            </a:r>
            <a:r>
              <a:rPr lang="en-US" altLang="ko-KR" sz="1200" b="1">
                <a:latin typeface="+mj-ea"/>
                <a:ea typeface="+mj-ea"/>
              </a:rPr>
              <a:t>(Expression Language)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827" y="1697646"/>
            <a:ext cx="7235686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  <a:defRPr/>
            </a:pPr>
            <a:r>
              <a:rPr lang="ko-KR" altLang="en-US" sz="1200">
                <a:latin typeface="+mj-ea"/>
                <a:ea typeface="+mj-ea"/>
              </a:rPr>
              <a:t>자바 코드가 들어가는 표현식을 좀 더 편리하게 사용하기 위해 </a:t>
            </a:r>
            <a:r>
              <a:rPr lang="en-US" altLang="ko-KR" sz="1200">
                <a:latin typeface="+mj-ea"/>
                <a:ea typeface="+mj-ea"/>
              </a:rPr>
              <a:t>JSP 2.0</a:t>
            </a:r>
            <a:r>
              <a:rPr lang="ko-KR" altLang="en-US" sz="1200">
                <a:latin typeface="+mj-ea"/>
                <a:ea typeface="+mj-ea"/>
              </a:rPr>
              <a:t>부터 도입된 데이터 출력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437" y="2255534"/>
            <a:ext cx="4194313" cy="26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표현 언어의 특징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827" y="2532533"/>
            <a:ext cx="7235686" cy="173276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기존 표현식보다 편리하게 값을 출력 </a:t>
            </a:r>
            <a:r>
              <a:rPr lang="ko-KR" altLang="en-US" sz="1200" b="1">
                <a:solidFill>
                  <a:srgbClr val="FF0000"/>
                </a:solidFill>
              </a:rPr>
              <a:t> </a:t>
            </a:r>
            <a:r>
              <a:rPr lang="en-US" altLang="ko-KR" sz="1200" b="1">
                <a:solidFill>
                  <a:srgbClr val="FF0000"/>
                </a:solidFill>
              </a:rPr>
              <a:t>&lt;%=</a:t>
            </a:r>
            <a:r>
              <a:rPr lang="ko-KR" altLang="en-US" sz="1200" b="1">
                <a:solidFill>
                  <a:srgbClr val="FF0000"/>
                </a:solidFill>
              </a:rPr>
              <a:t>     </a:t>
            </a:r>
            <a:r>
              <a:rPr lang="en-US" altLang="ko-KR" sz="1200" b="1">
                <a:solidFill>
                  <a:srgbClr val="FF0000"/>
                </a:solidFill>
              </a:rPr>
              <a:t>&gt;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변수와 여러 가지 연산자를 포함할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 </a:t>
            </a:r>
            <a:r>
              <a:rPr lang="en-US" altLang="ko-KR" sz="1200"/>
              <a:t>JSP</a:t>
            </a:r>
            <a:r>
              <a:rPr lang="ko-KR" altLang="en-US" sz="1200"/>
              <a:t>의 </a:t>
            </a:r>
            <a:r>
              <a:rPr lang="ko-KR" altLang="en-US" sz="1200" b="1">
                <a:solidFill>
                  <a:srgbClr val="FF0000"/>
                </a:solidFill>
              </a:rPr>
              <a:t>내장 객체에 저장된 속성</a:t>
            </a:r>
            <a:r>
              <a:rPr lang="ko-KR" altLang="en-US" sz="1200"/>
              <a:t> 및 </a:t>
            </a:r>
            <a:r>
              <a:rPr lang="ko-KR" altLang="en-US" sz="1200" b="1">
                <a:solidFill>
                  <a:srgbClr val="FF0000"/>
                </a:solidFill>
              </a:rPr>
              <a:t>자바의 빈 속성</a:t>
            </a:r>
            <a:r>
              <a:rPr lang="ko-KR" altLang="en-US" sz="1200"/>
              <a:t>도 표현 언어에서 출력할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표현 언어 자체 내장 객체</a:t>
            </a:r>
            <a:r>
              <a:rPr lang="ko-KR" altLang="en-US" sz="1200"/>
              <a:t>도 제공됨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 </a:t>
            </a:r>
            <a:r>
              <a:rPr lang="en-US" altLang="ko-KR" sz="1200"/>
              <a:t>JSP </a:t>
            </a:r>
            <a:r>
              <a:rPr lang="ko-KR" altLang="en-US" sz="1200"/>
              <a:t>페이지 생성 시 기본 설정은 표현 언어를 사용할 수 없음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 페이지 디렉티브 태그에서는 </a:t>
            </a:r>
            <a:r>
              <a:rPr lang="ko-KR" altLang="en-US" sz="1200" b="1">
                <a:solidFill>
                  <a:srgbClr val="FF0000"/>
                </a:solidFill>
              </a:rPr>
              <a:t>반드시 </a:t>
            </a:r>
            <a:r>
              <a:rPr lang="en-US" altLang="ko-KR" sz="1200" b="1">
                <a:solidFill>
                  <a:srgbClr val="FF0000"/>
                </a:solidFill>
              </a:rPr>
              <a:t>isELIgnored = false</a:t>
            </a:r>
            <a:r>
              <a:rPr lang="ko-KR" altLang="en-US" sz="1200" b="1">
                <a:solidFill>
                  <a:srgbClr val="FF0000"/>
                </a:solidFill>
              </a:rPr>
              <a:t>로 설정</a:t>
            </a:r>
            <a:r>
              <a:rPr lang="ko-KR" altLang="en-US" sz="1200"/>
              <a:t>해야 함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437" y="4491839"/>
            <a:ext cx="4194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표현 언어의 형식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827" y="4768478"/>
            <a:ext cx="6211956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${</a:t>
            </a:r>
            <a:r>
              <a:rPr lang="ko-KR" altLang="en-US">
                <a:solidFill>
                  <a:srgbClr val="C00000"/>
                </a:solidFill>
              </a:rPr>
              <a:t>표현식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/>
              <a:t>or </a:t>
            </a:r>
            <a:r>
              <a:rPr lang="ko-KR" altLang="en-US">
                <a:solidFill>
                  <a:srgbClr val="C00000"/>
                </a:solidFill>
              </a:rPr>
              <a:t>값</a:t>
            </a:r>
            <a:r>
              <a:rPr lang="en-US" altLang="ko-KR"/>
              <a:t>}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14.2.2 param </a:t>
            </a:r>
            <a:r>
              <a:rPr lang="ko-KR" altLang="en-US" b="1"/>
              <a:t>내장 객체 사용 실습</a:t>
            </a:r>
            <a:endParaRPr lang="en-US" altLang="ko-KR" b="1" spc="-95"/>
          </a:p>
        </p:txBody>
      </p:sp>
      <p:sp>
        <p:nvSpPr>
          <p:cNvPr id="6" name="TextBox 5"/>
          <p:cNvSpPr txBox="1"/>
          <p:nvPr/>
        </p:nvSpPr>
        <p:spPr>
          <a:xfrm>
            <a:off x="775252" y="1829804"/>
            <a:ext cx="7768979" cy="263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WebContent </a:t>
            </a:r>
            <a:r>
              <a:rPr lang="ko-KR" altLang="en-US" sz="1200">
                <a:latin typeface="+mj-ea"/>
                <a:ea typeface="+mj-ea"/>
              </a:rPr>
              <a:t>폴더 하위에 </a:t>
            </a:r>
            <a:r>
              <a:rPr lang="en-US" altLang="ko-KR" sz="1200">
                <a:latin typeface="+mj-ea"/>
                <a:ea typeface="+mj-ea"/>
              </a:rPr>
              <a:t>test01 </a:t>
            </a:r>
            <a:r>
              <a:rPr lang="ko-KR" altLang="en-US" sz="1200">
                <a:latin typeface="+mj-ea"/>
                <a:ea typeface="+mj-ea"/>
              </a:rPr>
              <a:t>폴더를 생성한 후 다음과 같이 여러 개의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70533" y="2106803"/>
            <a:ext cx="2171700" cy="4591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3609" y="1348330"/>
            <a:ext cx="6357110" cy="47215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4278" y="1682577"/>
            <a:ext cx="6420460" cy="24048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677662" y="101361"/>
            <a:ext cx="7788674" cy="666900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6600"/>
                </a:solidFill>
                <a:latin typeface="한컴산뜻돋움"/>
                <a:ea typeface="한컴산뜻돋움"/>
              </a:rPr>
              <a:t>import="java.util.Date"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FF6600"/>
                </a:solidFill>
                <a:latin typeface="한컴산뜻돋움"/>
                <a:ea typeface="한컴산뜻돋움"/>
              </a:rPr>
              <a:t>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6600"/>
                </a:solidFill>
                <a:latin typeface="한컴산뜻돋움"/>
                <a:ea typeface="한컴산뜻돋움"/>
              </a:rPr>
              <a:t>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pageEncoding="UTF-8"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&lt;title&gt;포매팅 태그 라이브러리 예제&lt;/title&gt;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&lt;h2&gt;fmt의 number 태그를 이용한 숫자 포맷팅 예제.&lt;/h2&gt;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&lt;c:set var="price" value="100000000" /&gt;</a:t>
            </a:r>
            <a:endParaRPr kumimoji="0" lang="ja-JP" altLang="en-US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&lt;fmt:formatNumber  value="${price}" type="number" var="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priceNumber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통화로 표현 시 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&lt;fmt:formatNumber type="currency" currencySymbol="￦"   value="${price}"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groupingUsed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="true"/&gt;&lt;br&gt;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퍼센트로 표현 시 :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&lt;fmt:formatNumber value="${price}" type="percent"   groupingUsed="false"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일반 숫자로 표현 시 : ${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priceNumber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&lt;h2&gt;formatDate 예제&lt;/h2&gt;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&lt;c:set  var="now" value="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&lt;%=new Date() %&gt;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&lt;fmt:formatDate  value="${now }"  type="date"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dateStyle="full"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&lt;fmt:formatDate  value="${now }" type="date"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dateStyle="short"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&lt;fmt:formatDate  value="${now }" type="time"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&lt;fmt:formatDate value="${now }" type="both"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dateStyle="full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timeStyle="full" 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&lt;fmt:formatDate  value="${now }"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pattern="YYYY-MM-dd :hh:mm:ss" 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&lt;br&gt;&lt;br&gt;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한국 현재 시간: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&lt;fmt:formatDate  value="${now }" type="both" dateStyle="full"  timeStyle="full"/&gt;&lt;br&gt;&lt;br&gt;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ja-JP" altLang="en-US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&lt;fmt:timeZone  value="America/New York"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뉴욕 현재 시간:&lt;fmt:formatDate value="${now }" type="both" dateStyle="full" timeStyle="full"/&gt;&lt;br&gt;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&lt;/fmt:timeZone&gt;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&lt;/body&gt;&lt;/html&gt;</a:t>
            </a:r>
          </a:p>
        </p:txBody>
      </p:sp>
      <p:sp>
        <p:nvSpPr>
          <p:cNvPr id="7" name="자유형: 도형 6"/>
          <p:cNvSpPr/>
          <p:nvPr/>
        </p:nvSpPr>
        <p:spPr>
          <a:xfrm>
            <a:off x="2813129" y="1966908"/>
            <a:ext cx="3628751" cy="1646042"/>
          </a:xfrm>
          <a:custGeom>
            <a:avLst/>
            <a:gdLst>
              <a:gd name="connsiteX0" fmla="*/ 2567503 w 3628751"/>
              <a:gd name="connsiteY0" fmla="*/ 335958 h 1646042"/>
              <a:gd name="connsiteX1" fmla="*/ 2617112 w 3628751"/>
              <a:gd name="connsiteY1" fmla="*/ 97833 h 1646042"/>
              <a:gd name="connsiteX2" fmla="*/ 3400940 w 3628751"/>
              <a:gd name="connsiteY2" fmla="*/ 28380 h 1646042"/>
              <a:gd name="connsiteX3" fmla="*/ 3609300 w 3628751"/>
              <a:gd name="connsiteY3" fmla="*/ 554239 h 1646042"/>
              <a:gd name="connsiteX4" fmla="*/ 3013987 w 3628751"/>
              <a:gd name="connsiteY4" fmla="*/ 1467052 h 1646042"/>
              <a:gd name="connsiteX5" fmla="*/ 384691 w 3628751"/>
              <a:gd name="connsiteY5" fmla="*/ 1645645 h 1646042"/>
              <a:gd name="connsiteX6" fmla="*/ -2262 w 3628751"/>
              <a:gd name="connsiteY6" fmla="*/ 1476973 h 164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8751" h="1646042">
                <a:moveTo>
                  <a:pt x="2567503" y="335958"/>
                </a:moveTo>
                <a:cubicBezTo>
                  <a:pt x="2575770" y="296270"/>
                  <a:pt x="2478205" y="149096"/>
                  <a:pt x="2617112" y="97833"/>
                </a:cubicBezTo>
                <a:cubicBezTo>
                  <a:pt x="2756018" y="46570"/>
                  <a:pt x="3235576" y="-47687"/>
                  <a:pt x="3400940" y="28380"/>
                </a:cubicBezTo>
                <a:cubicBezTo>
                  <a:pt x="3566304" y="104447"/>
                  <a:pt x="3673791" y="314460"/>
                  <a:pt x="3609300" y="554239"/>
                </a:cubicBezTo>
                <a:cubicBezTo>
                  <a:pt x="3544807" y="794017"/>
                  <a:pt x="3551421" y="1285150"/>
                  <a:pt x="3013987" y="1467052"/>
                </a:cubicBezTo>
                <a:cubicBezTo>
                  <a:pt x="2476552" y="1648953"/>
                  <a:pt x="887399" y="1643992"/>
                  <a:pt x="384691" y="1645645"/>
                </a:cubicBezTo>
                <a:cubicBezTo>
                  <a:pt x="-118017" y="1647299"/>
                  <a:pt x="62229" y="1505085"/>
                  <a:pt x="-2262" y="1476973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50634" y="3582789"/>
            <a:ext cx="1478359" cy="26340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산뜻돋움"/>
                <a:ea typeface="한컴산뜻돋움"/>
              </a:rPr>
              <a:t>value="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${Date()}</a:t>
            </a:r>
            <a:r>
              <a:rPr lang="en-US" altLang="ko-KR" sz="1200" b="1">
                <a:solidFill>
                  <a:srgbClr val="000000"/>
                </a:solidFill>
                <a:latin typeface="한컴산뜻돋움"/>
                <a:ea typeface="한컴산뜻돋움"/>
              </a:rPr>
              <a:t>"</a:t>
            </a:r>
          </a:p>
        </p:txBody>
      </p:sp>
      <p:sp>
        <p:nvSpPr>
          <p:cNvPr id="9" name="자유형: 도형 8"/>
          <p:cNvSpPr/>
          <p:nvPr/>
        </p:nvSpPr>
        <p:spPr>
          <a:xfrm>
            <a:off x="4353236" y="3732022"/>
            <a:ext cx="2322881" cy="148810"/>
          </a:xfrm>
          <a:custGeom>
            <a:avLst/>
            <a:gdLst>
              <a:gd name="connsiteX0" fmla="*/ -4479 w 2322881"/>
              <a:gd name="connsiteY0" fmla="*/ 148423 h 148810"/>
              <a:gd name="connsiteX1" fmla="*/ 2327162 w 2322881"/>
              <a:gd name="connsiteY1" fmla="*/ -405 h 1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2881" h="148810">
                <a:moveTo>
                  <a:pt x="-4479" y="148423"/>
                </a:moveTo>
                <a:cubicBezTo>
                  <a:pt x="384127" y="123618"/>
                  <a:pt x="1938554" y="24399"/>
                  <a:pt x="2327162" y="-405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96820-2AE1-809D-98FF-71C7DB5EA2CF}"/>
              </a:ext>
            </a:extLst>
          </p:cNvPr>
          <p:cNvSpPr txBox="1"/>
          <p:nvPr/>
        </p:nvSpPr>
        <p:spPr>
          <a:xfrm>
            <a:off x="4571999" y="1149578"/>
            <a:ext cx="34221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￦</a:t>
            </a:r>
            <a:r>
              <a:rPr kumimoji="0" lang="ja-JP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표기가 안 되면 한글 </a:t>
            </a:r>
            <a:r>
              <a:rPr lang="ko-KR" altLang="en-US" sz="1200" dirty="0">
                <a:solidFill>
                  <a:srgbClr val="FF0000"/>
                </a:solidFill>
              </a:rPr>
              <a:t>ㄹ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타이핑한 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한자</a:t>
            </a:r>
            <a:r>
              <a:rPr lang="en-US" altLang="ko-KR" sz="1200" dirty="0"/>
              <a:t>] </a:t>
            </a:r>
            <a:r>
              <a:rPr lang="ko-KR" altLang="en-US" sz="1200" dirty="0"/>
              <a:t>눌러서 특수문자 박스에서 선택하여 표기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DDA289-6F00-1AED-090C-F1FBC49EBDCF}"/>
              </a:ext>
            </a:extLst>
          </p:cNvPr>
          <p:cNvCxnSpPr/>
          <p:nvPr/>
        </p:nvCxnSpPr>
        <p:spPr>
          <a:xfrm flipH="1">
            <a:off x="4899004" y="1611243"/>
            <a:ext cx="429950" cy="104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5ABE7479-523E-C39E-7A21-41E99FFF2784}"/>
              </a:ext>
            </a:extLst>
          </p:cNvPr>
          <p:cNvSpPr/>
          <p:nvPr/>
        </p:nvSpPr>
        <p:spPr>
          <a:xfrm>
            <a:off x="788673" y="2095248"/>
            <a:ext cx="65171" cy="1271682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7A3763CD-62B9-0B45-2603-5D8D5131BD72}"/>
              </a:ext>
            </a:extLst>
          </p:cNvPr>
          <p:cNvSpPr/>
          <p:nvPr/>
        </p:nvSpPr>
        <p:spPr>
          <a:xfrm>
            <a:off x="788673" y="3687878"/>
            <a:ext cx="162061" cy="2827979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639957"/>
            <a:ext cx="7434470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http://localhost:8090/pro14/test05/formatTest.jsp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42239" y="2032373"/>
            <a:ext cx="4985385" cy="4045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642239" y="3170583"/>
            <a:ext cx="2253900" cy="5466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809" y="710656"/>
            <a:ext cx="72199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포매팅 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문자열 처리 함수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130" y="1560443"/>
            <a:ext cx="4442792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문자열 처리 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461" y="1837442"/>
            <a:ext cx="7156174" cy="2656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자바에서 문자열 처리 기능을 </a:t>
            </a:r>
            <a:r>
              <a:rPr lang="en-US" altLang="ko-KR" sz="1200">
                <a:latin typeface="+mj-ea"/>
                <a:ea typeface="+mj-ea"/>
              </a:rPr>
              <a:t>JSTL</a:t>
            </a:r>
            <a:r>
              <a:rPr lang="ko-KR" altLang="en-US" sz="1200">
                <a:latin typeface="+mj-ea"/>
                <a:ea typeface="+mj-ea"/>
              </a:rPr>
              <a:t>에서 함수로 제공함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30" y="2385390"/>
            <a:ext cx="4442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JSTL</a:t>
            </a:r>
            <a:r>
              <a:rPr lang="ko-KR" altLang="en-US" sz="1200" b="1">
                <a:latin typeface="+mj-ea"/>
                <a:ea typeface="+mj-ea"/>
              </a:rPr>
              <a:t>에서 제공하는 여러 가지 문자열 함수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4461" y="2662389"/>
          <a:ext cx="7036904" cy="268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2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fn:contains(A,B)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포함되어 있는지 확인합니다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fn:endWith(A, B)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boolean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끝이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끝나는지 확인합니다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2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fn:indexOf(A, B)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처음으로 위치하는 인덱스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(index)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fn:length(A)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전체 길이를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fn:replace(A, B, C)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까지 해당되는 문자를 찾아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변환합니다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fn:toLowerCase(A)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모두 소문자로 변환합니다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7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fn:toUpperCase(A)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모두 대문자로 변환합니다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fn:substring(A, B, C)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인덱스 번호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까지 해당하는 문자열을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fn:split(A, B)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String[ ]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지정한 문자열로 나누어 배열로 반환합니다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fn:trim(A)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문자열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에서 앞뒤 공백을 제거합니다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96348" y="1480930"/>
            <a:ext cx="8120269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그럼 </a:t>
            </a:r>
            <a:r>
              <a:rPr lang="en-US" altLang="ko-KR" sz="1200">
                <a:latin typeface="+mj-ea"/>
                <a:ea typeface="+mj-ea"/>
              </a:rPr>
              <a:t>JSTL</a:t>
            </a:r>
            <a:r>
              <a:rPr lang="ko-KR" altLang="en-US" sz="1200">
                <a:latin typeface="+mj-ea"/>
                <a:ea typeface="+mj-ea"/>
              </a:rPr>
              <a:t>의 문자열 함수를 사용하여 문자열을 출력하는 예제를 실습해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다음과 같이 실습 파일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fnTest.jsp</a:t>
            </a:r>
            <a:r>
              <a:rPr lang="ko-KR" altLang="en-US" sz="1200">
                <a:latin typeface="+mj-ea"/>
                <a:ea typeface="+mj-ea"/>
              </a:rPr>
              <a:t>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35977" y="1942595"/>
            <a:ext cx="2238375" cy="34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문자열 처리 함수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15617" y="1481577"/>
            <a:ext cx="73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fnTest.jsp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547" y="1758576"/>
            <a:ext cx="6212785" cy="42405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문자열 처리 함수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5076" y="1600199"/>
            <a:ext cx="7099195" cy="35577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문자열 처리 함수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6323" name="직사각형 56322"/>
          <p:cNvSpPr txBox="1"/>
          <p:nvPr/>
        </p:nvSpPr>
        <p:spPr>
          <a:xfrm>
            <a:off x="1648800" y="5932800"/>
            <a:ext cx="6130800" cy="26607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인덱스3은 4번째 위치이기에 , 6-3=3개 4~6번째 위치 값이다. 즉 "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lo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"</a:t>
            </a:r>
          </a:p>
        </p:txBody>
      </p:sp>
      <p:sp>
        <p:nvSpPr>
          <p:cNvPr id="56324" name="자유형 56323"/>
          <p:cNvSpPr/>
          <p:nvPr/>
        </p:nvSpPr>
        <p:spPr>
          <a:xfrm>
            <a:off x="5975054" y="2369937"/>
            <a:ext cx="2373016" cy="3537577"/>
          </a:xfrm>
          <a:custGeom>
            <a:avLst/>
            <a:gdLst>
              <a:gd name="connsiteX0" fmla="*/ -4069 w 2373016"/>
              <a:gd name="connsiteY0" fmla="*/ 444896 h 3537577"/>
              <a:gd name="connsiteX1" fmla="*/ 2341461 w 2373016"/>
              <a:gd name="connsiteY1" fmla="*/ 182958 h 3537577"/>
              <a:gd name="connsiteX2" fmla="*/ 1353242 w 2373016"/>
              <a:gd name="connsiteY2" fmla="*/ 3540521 h 353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3016" h="3537577">
                <a:moveTo>
                  <a:pt x="-4069" y="444896"/>
                </a:moveTo>
                <a:cubicBezTo>
                  <a:pt x="386852" y="401239"/>
                  <a:pt x="2115242" y="-332979"/>
                  <a:pt x="2341461" y="182958"/>
                </a:cubicBezTo>
                <a:cubicBezTo>
                  <a:pt x="2567679" y="698895"/>
                  <a:pt x="1517945" y="2980926"/>
                  <a:pt x="1353242" y="3540521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00808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http://localhost:8090/pro14/test05/fnTest.jsp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63537" y="1955937"/>
            <a:ext cx="3124835" cy="374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51140" y="651860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문자열 처리 함수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560443"/>
            <a:ext cx="7792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sec02.ex01 </a:t>
            </a:r>
            <a:r>
              <a:rPr lang="ko-KR" altLang="en-US" sz="1200">
                <a:latin typeface="+mj-ea"/>
                <a:ea typeface="+mj-ea"/>
              </a:rPr>
              <a:t>패키지를 만들고 </a:t>
            </a:r>
            <a:r>
              <a:rPr lang="en-US" altLang="ko-KR" sz="1200">
                <a:latin typeface="+mj-ea"/>
                <a:ea typeface="+mj-ea"/>
              </a:rPr>
              <a:t>13</a:t>
            </a:r>
            <a:r>
              <a:rPr lang="ko-KR" altLang="en-US" sz="1200">
                <a:latin typeface="+mj-ea"/>
                <a:ea typeface="+mj-ea"/>
              </a:rPr>
              <a:t>장에서 사용한 </a:t>
            </a:r>
            <a:r>
              <a:rPr lang="en-US" altLang="ko-KR" sz="1200">
                <a:latin typeface="+mj-ea"/>
                <a:ea typeface="+mj-ea"/>
              </a:rPr>
              <a:t>MemberBean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</a:t>
            </a:r>
          </a:p>
          <a:p>
            <a:pPr lvl="0">
              <a:defRPr/>
            </a:pPr>
            <a:r>
              <a:rPr lang="ko-KR" altLang="en-US" sz="1200">
                <a:latin typeface="+mj-ea"/>
                <a:ea typeface="+mj-ea"/>
              </a:rPr>
              <a:t>  복사해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test06 </a:t>
            </a:r>
            <a:r>
              <a:rPr lang="ko-KR" altLang="en-US" sz="1200">
                <a:latin typeface="+mj-ea"/>
                <a:ea typeface="+mj-ea"/>
              </a:rPr>
              <a:t>폴더를 만들고 </a:t>
            </a:r>
            <a:r>
              <a:rPr lang="en-US" altLang="ko-KR" sz="1200">
                <a:latin typeface="+mj-ea"/>
                <a:ea typeface="+mj-ea"/>
              </a:rPr>
              <a:t>member_action.jsp, memberForm.jsp, memberList.jsp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3969" y="2206774"/>
            <a:ext cx="2124075" cy="446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46659" y="2221141"/>
            <a:ext cx="1885155" cy="11516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atin typeface="한컴산뜻돋움"/>
                <a:ea typeface="한컴산뜻돋움"/>
              </a:rPr>
              <a:t>memberForm.jsp</a:t>
            </a:r>
          </a:p>
          <a:p>
            <a:pPr>
              <a:defRPr/>
            </a:pPr>
            <a:endParaRPr lang="en-US" altLang="ko-KR" sz="14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400" b="1">
                <a:latin typeface="한컴산뜻돋움"/>
                <a:ea typeface="한컴산뜻돋움"/>
              </a:rPr>
              <a:t>member_action.jsp</a:t>
            </a:r>
          </a:p>
          <a:p>
            <a:pPr>
              <a:defRPr/>
            </a:pPr>
            <a:endParaRPr lang="en-US" altLang="ko-KR" sz="14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400" b="1">
                <a:latin typeface="한컴산뜻돋움"/>
                <a:ea typeface="한컴산뜻돋움"/>
              </a:rPr>
              <a:t>membersList.jsp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38465" y="2206774"/>
            <a:ext cx="1795858" cy="727829"/>
          </a:xfrm>
          <a:prstGeom prst="rect">
            <a:avLst/>
          </a:prstGeom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MemberBean.java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MemberDAO.java</a:t>
            </a:r>
          </a:p>
        </p:txBody>
      </p:sp>
      <p:sp>
        <p:nvSpPr>
          <p:cNvPr id="15" name="자유형: 도형 14"/>
          <p:cNvSpPr/>
          <p:nvPr/>
        </p:nvSpPr>
        <p:spPr>
          <a:xfrm>
            <a:off x="4978139" y="2787085"/>
            <a:ext cx="903259" cy="19643"/>
          </a:xfrm>
          <a:custGeom>
            <a:avLst/>
            <a:gdLst>
              <a:gd name="connsiteX0" fmla="*/ -5074 w 903259"/>
              <a:gd name="connsiteY0" fmla="*/ 19446 h 19643"/>
              <a:gd name="connsiteX1" fmla="*/ 907738 w 903259"/>
              <a:gd name="connsiteY1" fmla="*/ -397 h 1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259" h="19643">
                <a:moveTo>
                  <a:pt x="-5074" y="19446"/>
                </a:moveTo>
                <a:cubicBezTo>
                  <a:pt x="147061" y="16139"/>
                  <a:pt x="755603" y="2910"/>
                  <a:pt x="907738" y="-397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화살표: 아래쪽 15"/>
          <p:cNvSpPr/>
          <p:nvPr/>
        </p:nvSpPr>
        <p:spPr>
          <a:xfrm>
            <a:off x="4009453" y="2519194"/>
            <a:ext cx="228202" cy="15875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화살표: 아래쪽 16"/>
          <p:cNvSpPr/>
          <p:nvPr/>
        </p:nvSpPr>
        <p:spPr>
          <a:xfrm>
            <a:off x="3999928" y="2919244"/>
            <a:ext cx="228202" cy="158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자유형: 도형 17"/>
          <p:cNvSpPr/>
          <p:nvPr/>
        </p:nvSpPr>
        <p:spPr>
          <a:xfrm>
            <a:off x="5202160" y="2295949"/>
            <a:ext cx="738684" cy="498374"/>
          </a:xfrm>
          <a:custGeom>
            <a:avLst/>
            <a:gdLst>
              <a:gd name="connsiteX0" fmla="*/ -892 w 738684"/>
              <a:gd name="connsiteY0" fmla="*/ 500660 h 498374"/>
              <a:gd name="connsiteX1" fmla="*/ 118171 w 738684"/>
              <a:gd name="connsiteY1" fmla="*/ 312145 h 498374"/>
              <a:gd name="connsiteX2" fmla="*/ 326530 w 738684"/>
              <a:gd name="connsiteY2" fmla="*/ 24410 h 498374"/>
              <a:gd name="connsiteX3" fmla="*/ 743249 w 738684"/>
              <a:gd name="connsiteY3" fmla="*/ 14488 h 49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684" h="498374">
                <a:moveTo>
                  <a:pt x="-892" y="500660"/>
                </a:moveTo>
                <a:cubicBezTo>
                  <a:pt x="18951" y="469241"/>
                  <a:pt x="63601" y="391519"/>
                  <a:pt x="118171" y="312145"/>
                </a:cubicBezTo>
                <a:cubicBezTo>
                  <a:pt x="172741" y="232770"/>
                  <a:pt x="222349" y="74019"/>
                  <a:pt x="326530" y="24410"/>
                </a:cubicBezTo>
                <a:cubicBezTo>
                  <a:pt x="430709" y="-25199"/>
                  <a:pt x="673795" y="16142"/>
                  <a:pt x="743249" y="14488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" name="Picture 2" descr="C:\leebs\JSP\길벗 피드백\종이원고 수정 사항\13-29장\14장\그림14-94.png">
            <a:extLst>
              <a:ext uri="{FF2B5EF4-FFF2-40B4-BE49-F238E27FC236}">
                <a16:creationId xmlns:a16="http://schemas.microsoft.com/office/drawing/2014/main" id="{D5DEA2E1-B3D0-0CE2-23A5-AD24C2E51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246659" y="3509768"/>
            <a:ext cx="1939275" cy="2347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6851E3-B195-D66E-29C5-4EDB148E9E5F}"/>
              </a:ext>
            </a:extLst>
          </p:cNvPr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874317" y="5197206"/>
            <a:ext cx="5154626" cy="1476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287" y="1530626"/>
            <a:ext cx="7118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6110" y="1807625"/>
            <a:ext cx="6577679" cy="2892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252331" y="4561491"/>
            <a:ext cx="1699591" cy="265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...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580322"/>
            <a:ext cx="7384774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09377" y="1857321"/>
            <a:ext cx="6315697" cy="44362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434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member_action.jsp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23121" y="1951382"/>
            <a:ext cx="6440557" cy="34588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2312" y="1394291"/>
            <a:ext cx="6984724" cy="28066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3492" name="TextBox 63491"/>
          <p:cNvSpPr txBox="1"/>
          <p:nvPr/>
        </p:nvSpPr>
        <p:spPr>
          <a:xfrm>
            <a:off x="826490" y="617297"/>
            <a:ext cx="7163596" cy="448103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 java.util.*,sec02.ex01.*"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id="m" class="sec02.ex01.MemberBean"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&lt;jsp:setProperty name="m" property="*"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MemberDAO memDAO=new MemberDAO();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memDAO.addMember(m);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List membersList =memDAO.listMembers();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request.setAttribute("membersList", membersList);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&lt;jsp:forward  page="membersList.jsp" /&gt;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75251" y="1590260"/>
            <a:ext cx="7583557" cy="63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memberList.jsp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자바 코드를 이용하지 않고 표현 언어와 </a:t>
            </a:r>
            <a:r>
              <a:rPr lang="en-US" altLang="ko-KR" sz="1200">
                <a:latin typeface="+mj-ea"/>
                <a:ea typeface="+mj-ea"/>
              </a:rPr>
              <a:t>JSTL</a:t>
            </a:r>
            <a:r>
              <a:rPr lang="ko-KR" altLang="en-US" sz="1200">
                <a:latin typeface="+mj-ea"/>
                <a:ea typeface="+mj-ea"/>
              </a:rPr>
              <a:t>만 사용하여 회원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정보를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2051925"/>
            <a:ext cx="6578876" cy="46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grpSp>
        <p:nvGrpSpPr>
          <p:cNvPr id="3" name="그룹 2"/>
          <p:cNvGrpSpPr/>
          <p:nvPr/>
        </p:nvGrpSpPr>
        <p:grpSpPr>
          <a:xfrm>
            <a:off x="635240" y="1624488"/>
            <a:ext cx="7526077" cy="3968820"/>
            <a:chOff x="229840" y="1705182"/>
            <a:chExt cx="8480771" cy="4808055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33436" y="1705182"/>
              <a:ext cx="7877175" cy="23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29840" y="3970062"/>
              <a:ext cx="8277225" cy="2543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3492" name="TextBox 63491"/>
          <p:cNvSpPr txBox="1"/>
          <p:nvPr/>
        </p:nvSpPr>
        <p:spPr>
          <a:xfrm>
            <a:off x="16468" y="508157"/>
            <a:ext cx="7302503" cy="265223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import="java.util.*, sec02.ex01.*"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63493" name="TextBox 63492"/>
          <p:cNvSpPr txBox="1"/>
          <p:nvPr/>
        </p:nvSpPr>
        <p:spPr>
          <a:xfrm>
            <a:off x="4572000" y="186371"/>
            <a:ext cx="4572000" cy="648874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align="center" border=”1”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bgcolor="lightgreen"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&gt;&lt;b&gt;가입일&lt;/b&gt;&lt;/td&gt;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&lt;%--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ArrayList list =request.getAttribute("membersList");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--%&gt;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&lt;c:when test="${ membersList==null}"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colspan=5&gt;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&lt;b&gt;등록된 회원이 없습니다.&lt;/b&gt;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&lt;/c:when&gt;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&lt;c:when test="${membersList!= null}"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&lt;c:forEach  var="mem" items="${membersList 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&lt;td&gt;${mem.id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&lt;td&gt;${mem.pwd}&lt;/td&gt;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&lt;td&gt;${mem.name}&lt;/td&gt;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&lt;td&gt;${mem.email}&lt;/td&gt;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&lt;td&gt;${mem.joinDate}&lt;/td&gt;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63494" name="왼쪽 대괄호 63493"/>
          <p:cNvSpPr/>
          <p:nvPr/>
        </p:nvSpPr>
        <p:spPr>
          <a:xfrm>
            <a:off x="4378523" y="1965523"/>
            <a:ext cx="193476" cy="4038203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3495" name="왼쪽 대괄호 63494"/>
          <p:cNvSpPr/>
          <p:nvPr/>
        </p:nvSpPr>
        <p:spPr>
          <a:xfrm>
            <a:off x="4472781" y="2679898"/>
            <a:ext cx="144939" cy="1091406"/>
          </a:xfrm>
          <a:prstGeom prst="leftBracket">
            <a:avLst>
              <a:gd name="adj" fmla="val 833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63496" name="왼쪽 대괄호 63495"/>
          <p:cNvSpPr/>
          <p:nvPr/>
        </p:nvSpPr>
        <p:spPr>
          <a:xfrm>
            <a:off x="4465438" y="3969742"/>
            <a:ext cx="163711" cy="1795859"/>
          </a:xfrm>
          <a:prstGeom prst="leftBracket">
            <a:avLst>
              <a:gd name="adj" fmla="val 833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3492" name="TextBox 63491"/>
          <p:cNvSpPr txBox="1"/>
          <p:nvPr/>
        </p:nvSpPr>
        <p:spPr>
          <a:xfrm>
            <a:off x="588366" y="666906"/>
            <a:ext cx="8555634" cy="520811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sec02.ex01;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java.sql.Connection;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java.sql.PreparedStatement;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java.sql.ResultSet;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java.sql.Statement;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java.util.ArrayList;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javax.naming.Context;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javax.naming.InitialContext;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javax.sql.DataSource;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public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class MemberDAO</a:t>
            </a: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Connection con;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PreparedStatement pstmt;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DataSource dataFactory;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MemberDAO()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Context ctx = new InitialContext();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Context envContext = (Context) ctx.lookup("java:/comp/env");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dataFactory = (DataSource) envContext.lookup("jdbc/oracle");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3497" name="TextBox 63496"/>
          <p:cNvSpPr txBox="1"/>
          <p:nvPr/>
        </p:nvSpPr>
        <p:spPr>
          <a:xfrm>
            <a:off x="0" y="0"/>
            <a:ext cx="7431488" cy="59387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listMembers()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list = 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* from t_member order by joinDate desc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System.out.println("prepareStatememt: " + 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while (rs.next())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id = rs.getString("id");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pwd = rs.getString("pwd");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name = rs.getString("name");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email = rs.getString("email");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Date joinDate = rs.getDate("joinDate");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MemberBean vo = new MemberBean();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vo.setId(id);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vo.setPwd(pwd);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vo.setName(name);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vo.setEmail(email);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vo.setJoinDate(joinDate);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list.add(vo);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63498" name="TextBox 63497"/>
          <p:cNvSpPr txBox="1"/>
          <p:nvPr/>
        </p:nvSpPr>
        <p:spPr>
          <a:xfrm>
            <a:off x="3438916" y="2564682"/>
            <a:ext cx="5705084" cy="430093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A5A5A5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addMember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(MemberBean memberBean)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Connection con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id = memberBean.getId();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pwd = memberBean.getPwd();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name = memberBean.getName();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email = memberBean.getEmail();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"insert into t_member";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(id,pwd,name,email)";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values(?,?,?,?)";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System.out.println("prepareStatememt: " + 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pstmt.setString(1, 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pstmt.setString(2, pwd);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pstmt.setString(3, 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pstmt.setString(4, email);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580322"/>
            <a:ext cx="7623312" cy="446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http://localhost:8090/pro14/test06/memberForm.jsp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회원 가입창에서 회원 정보를 입력한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후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42" name="Picture 2" descr="C:\leebs\JSP\길벗 피드백\종이원고 수정 사항\13-29장\14장\그림14-94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008390" y="2041987"/>
            <a:ext cx="2478010" cy="2999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196082" y="5078786"/>
            <a:ext cx="5943600" cy="161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96082" y="4740965"/>
            <a:ext cx="1596814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실행결과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6082" y="5645426"/>
            <a:ext cx="5709837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9494" y="711235"/>
            <a:ext cx="76449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언어와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JSTL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을 이용한 회원 관리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331" y="4561491"/>
            <a:ext cx="1699591" cy="265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...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5363" name="TextBox 15362"/>
          <p:cNvSpPr txBox="1"/>
          <p:nvPr/>
        </p:nvSpPr>
        <p:spPr>
          <a:xfrm>
            <a:off x="1288255" y="330041"/>
            <a:ext cx="7855745" cy="6306979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&lt;title&gt;회원 가입창&lt;/title&gt;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&lt;form method="post"   action="member1.jsp"&gt;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&lt;h1  style="text-align:center"&gt;회원 가입창&lt;/h1&gt;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&lt;table  align="center"&gt;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&lt;td width="200"&gt;&lt;p align="right"&gt;아이디&lt;/td&gt;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&lt;td width="400"&gt;&lt;input type="text" name="id"&gt;&lt;/td&gt;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width="200"&gt;&lt;p align="right"&gt;비밀번호&lt;/td&gt;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width="400"&gt;&lt;input type="password"  name="pwd"&gt;&lt;/td&gt;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width="200"&gt;&lt;p align="right"&gt;이름&lt;/td&gt;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width="400"&gt;&lt;p&gt;&lt;input type="text"  name="name"&gt;&lt;/td&gt;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width="200"&gt;&lt;p align="right"&gt;이메일&lt;/td&gt;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width="400"&gt;&lt;p&gt;&lt;input type="text"  name="email"&gt;&lt;/td&gt;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width="200"&gt;&lt;p&gt;&amp;nbsp;&lt;/p&gt;&lt;/td&gt;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width="400"&gt;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&lt;input type="submit" value="가입하기"&gt;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&lt;input type="reset" value="다시입력"&gt;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&lt;/tr&gt;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latin typeface="한컴산뜻돋움"/>
                <a:ea typeface="한컴산뜻돋움"/>
              </a:rPr>
              <a:t>&lt;/table&gt;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latin typeface="한컴산뜻돋움"/>
                <a:ea typeface="한컴산뜻돋움"/>
              </a:rPr>
              <a:t>&lt;/form&gt;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80930"/>
            <a:ext cx="7444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member1.jsp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35441" y="1757929"/>
            <a:ext cx="6306586" cy="494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548" y="1592007"/>
            <a:ext cx="6385685" cy="425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5363" name="TextBox 15362"/>
          <p:cNvSpPr txBox="1"/>
          <p:nvPr/>
        </p:nvSpPr>
        <p:spPr>
          <a:xfrm>
            <a:off x="434973" y="697149"/>
            <a:ext cx="7669611" cy="319151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String id=request.getParameter("id");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String pwd=request.getParameter("pwd");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String name= request.getParameter("name");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String email= request.getParameter("email");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&lt;meta charset=”UTF-8"&gt;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15365" name="TextBox 15364"/>
          <p:cNvSpPr txBox="1"/>
          <p:nvPr/>
        </p:nvSpPr>
        <p:spPr>
          <a:xfrm>
            <a:off x="3851670" y="2367595"/>
            <a:ext cx="5292330" cy="429839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&lt;%=id %&gt;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&lt;%=pwd%&gt;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&lt;%=name %&gt;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&lt;%=email %&gt;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${param.id 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${param.pwd 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${param.name 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${param.email 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15366" name="오른쪽 대괄호 15365"/>
          <p:cNvSpPr/>
          <p:nvPr/>
        </p:nvSpPr>
        <p:spPr>
          <a:xfrm>
            <a:off x="3922117" y="1657945"/>
            <a:ext cx="228203" cy="654843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67" name="오른쪽 대괄호 15366"/>
          <p:cNvSpPr/>
          <p:nvPr/>
        </p:nvSpPr>
        <p:spPr>
          <a:xfrm>
            <a:off x="5936258" y="4039195"/>
            <a:ext cx="257968" cy="744141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69" name="자유형: 도형 15368"/>
          <p:cNvSpPr/>
          <p:nvPr/>
        </p:nvSpPr>
        <p:spPr>
          <a:xfrm>
            <a:off x="4214583" y="1763315"/>
            <a:ext cx="3248255" cy="2889056"/>
          </a:xfrm>
          <a:custGeom>
            <a:avLst/>
            <a:gdLst>
              <a:gd name="connsiteX0" fmla="*/ -4731 w 3248255"/>
              <a:gd name="connsiteY0" fmla="*/ 172442 h 2889056"/>
              <a:gd name="connsiteX1" fmla="*/ 2902377 w 3248255"/>
              <a:gd name="connsiteY1" fmla="*/ 83145 h 2889056"/>
              <a:gd name="connsiteX2" fmla="*/ 3160347 w 3248255"/>
              <a:gd name="connsiteY2" fmla="*/ 1521817 h 2889056"/>
              <a:gd name="connsiteX3" fmla="*/ 3150425 w 3248255"/>
              <a:gd name="connsiteY3" fmla="*/ 2821583 h 2889056"/>
              <a:gd name="connsiteX4" fmla="*/ 2019331 w 3248255"/>
              <a:gd name="connsiteY4" fmla="*/ 2702520 h 288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255" h="2889056">
                <a:moveTo>
                  <a:pt x="-4731" y="172442"/>
                </a:moveTo>
                <a:cubicBezTo>
                  <a:pt x="479786" y="157559"/>
                  <a:pt x="2374864" y="-141750"/>
                  <a:pt x="2902377" y="83145"/>
                </a:cubicBezTo>
                <a:cubicBezTo>
                  <a:pt x="3429890" y="308041"/>
                  <a:pt x="3119005" y="1065410"/>
                  <a:pt x="3160347" y="1521817"/>
                </a:cubicBezTo>
                <a:cubicBezTo>
                  <a:pt x="3201688" y="1978223"/>
                  <a:pt x="3340593" y="2624799"/>
                  <a:pt x="3150425" y="2821583"/>
                </a:cubicBezTo>
                <a:cubicBezTo>
                  <a:pt x="2960255" y="3018367"/>
                  <a:pt x="2207846" y="2722364"/>
                  <a:pt x="2019331" y="270252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70" name="자유형: 도형 15369"/>
          <p:cNvSpPr/>
          <p:nvPr/>
        </p:nvSpPr>
        <p:spPr>
          <a:xfrm>
            <a:off x="6009651" y="3168844"/>
            <a:ext cx="2549754" cy="2229886"/>
          </a:xfrm>
          <a:custGeom>
            <a:avLst/>
            <a:gdLst>
              <a:gd name="connsiteX0" fmla="*/ 1395044 w 2549754"/>
              <a:gd name="connsiteY0" fmla="*/ 106366 h 2229886"/>
              <a:gd name="connsiteX1" fmla="*/ 2258247 w 2549754"/>
              <a:gd name="connsiteY1" fmla="*/ 106366 h 2229886"/>
              <a:gd name="connsiteX2" fmla="*/ 2377310 w 2549754"/>
              <a:gd name="connsiteY2" fmla="*/ 1545038 h 2229886"/>
              <a:gd name="connsiteX3" fmla="*/ -3940 w 2549754"/>
              <a:gd name="connsiteY3" fmla="*/ 2229647 h 222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9754" h="2229886">
                <a:moveTo>
                  <a:pt x="1395044" y="106366"/>
                </a:moveTo>
                <a:cubicBezTo>
                  <a:pt x="1538912" y="106366"/>
                  <a:pt x="2094536" y="-133412"/>
                  <a:pt x="2258247" y="106366"/>
                </a:cubicBezTo>
                <a:cubicBezTo>
                  <a:pt x="2421957" y="346145"/>
                  <a:pt x="2754339" y="1191158"/>
                  <a:pt x="2377310" y="1545038"/>
                </a:cubicBezTo>
                <a:cubicBezTo>
                  <a:pt x="2000278" y="1898918"/>
                  <a:pt x="392934" y="2115546"/>
                  <a:pt x="-3940" y="2229647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40565"/>
            <a:ext cx="7833811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http:localhost:8090/pro14/test01/memberForm.jsp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입력하고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255508" y="1817564"/>
            <a:ext cx="3696928" cy="358844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1570383"/>
            <a:ext cx="7444406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실행 결과를 보면 회원 정보가 두 번 출력된 것을 알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2" y="1847382"/>
            <a:ext cx="5819775" cy="196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14.2.3 requestScope </a:t>
            </a:r>
            <a:r>
              <a:rPr lang="ko-KR" altLang="en-US" b="1"/>
              <a:t>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55982" y="1888435"/>
            <a:ext cx="8488018" cy="45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회원 가입창인</a:t>
            </a:r>
            <a:r>
              <a:rPr lang="ko-KR" altLang="en-US" sz="120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속성을 </a:t>
            </a:r>
            <a:r>
              <a:rPr lang="en-US" altLang="ko-KR" sz="1200">
                <a:latin typeface="+mj-ea"/>
                <a:ea typeface="+mj-ea"/>
              </a:rPr>
              <a:t>forward.jsp</a:t>
            </a:r>
            <a:r>
              <a:rPr lang="ko-KR" altLang="en-US" sz="1200">
                <a:latin typeface="+mj-ea"/>
                <a:ea typeface="+mj-ea"/>
              </a:rPr>
              <a:t>로 수정하고 회원 정보를 입력한 후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forward.jsp</a:t>
            </a:r>
            <a:r>
              <a:rPr lang="ko-KR" altLang="en-US" sz="1200">
                <a:latin typeface="+mj-ea"/>
                <a:ea typeface="+mj-ea"/>
              </a:rPr>
              <a:t>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97939" y="2374156"/>
            <a:ext cx="3155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&lt;form method="post" action="</a:t>
            </a:r>
            <a:r>
              <a:rPr lang="en-US" altLang="ko-KR" sz="1200" b="1">
                <a:solidFill>
                  <a:srgbClr val="C00000"/>
                </a:solidFill>
                <a:latin typeface="+mj-ea"/>
                <a:ea typeface="+mj-ea"/>
              </a:rPr>
              <a:t>forward.jsp</a:t>
            </a:r>
            <a:r>
              <a:rPr lang="en-US" altLang="ko-KR" sz="1200">
                <a:latin typeface="+mj-ea"/>
                <a:ea typeface="+mj-ea"/>
              </a:rPr>
              <a:t>"&gt;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983" y="2794191"/>
            <a:ext cx="72158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forward.jsp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7939" y="3071190"/>
            <a:ext cx="5879331" cy="3735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483" name="TextBox 20482"/>
          <p:cNvSpPr txBox="1"/>
          <p:nvPr/>
        </p:nvSpPr>
        <p:spPr>
          <a:xfrm>
            <a:off x="4780359" y="2709663"/>
            <a:ext cx="3824883" cy="26975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memberForm.jsp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-&gt;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forward.jsp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-&gt;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member2.jsp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042" y="1530627"/>
            <a:ext cx="6967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member2.jsp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43620" y="1807626"/>
            <a:ext cx="6276354" cy="4555938"/>
            <a:chOff x="834887" y="1867569"/>
            <a:chExt cx="6276354" cy="45559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34887" y="1867569"/>
              <a:ext cx="6276354" cy="2924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51763" y="4771819"/>
              <a:ext cx="6202846" cy="16516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14.1.1 </a:t>
            </a:r>
            <a:r>
              <a:rPr lang="ko-KR" altLang="en-US" b="1"/>
              <a:t>표현 언어에서 사용되는 자료형과 연산자</a:t>
            </a:r>
            <a:endParaRPr lang="en-US" altLang="ko-KR" b="1" spc="-95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18322" y="2194560"/>
          <a:ext cx="724231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true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false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값을 가집니다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0~9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이루어진 값을 가지고 음수인 경우 마이너스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(-)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붙습니다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실수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소수점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(.)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사용할 수 있고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1.4e5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같이 지수형으로 표현할 수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문자열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따옴표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('hello'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"hello")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와 같이 사용됩니다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null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가집니다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5496" y="1908313"/>
            <a:ext cx="4114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표현 언어에서 사용되는 자료형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5363" name="TextBox 15362"/>
          <p:cNvSpPr txBox="1"/>
          <p:nvPr/>
        </p:nvSpPr>
        <p:spPr>
          <a:xfrm>
            <a:off x="107551" y="498711"/>
            <a:ext cx="6875861" cy="319508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request.setAttribute("address","서울시 강남구");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&lt;meta charset=”UTF-8"&gt;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&lt;title&gt;forward&lt;/title&gt;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&lt;jsp:forward page="member2.jsp"&gt;&lt;/jsp:forward&gt;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15371" name="TextBox 15370"/>
          <p:cNvSpPr txBox="1"/>
          <p:nvPr/>
        </p:nvSpPr>
        <p:spPr>
          <a:xfrm>
            <a:off x="3907230" y="899157"/>
            <a:ext cx="5236770" cy="575850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 width="20%" &gt;&lt;b&gt;주소&lt;/b&gt;&lt;/td&gt;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&lt;tr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&lt;td&gt;${param.id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&lt;td&gt;${param.pwd}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&lt;td&gt;${param.name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&lt;td&gt;${param.email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${requestScope.address}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5372" name="TextBox 15371"/>
          <p:cNvSpPr txBox="1"/>
          <p:nvPr/>
        </p:nvSpPr>
        <p:spPr>
          <a:xfrm>
            <a:off x="2577703" y="3296503"/>
            <a:ext cx="1245195" cy="264994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forward.jsp</a:t>
            </a:r>
          </a:p>
        </p:txBody>
      </p:sp>
      <p:sp>
        <p:nvSpPr>
          <p:cNvPr id="15373" name="TextBox 15372"/>
          <p:cNvSpPr txBox="1"/>
          <p:nvPr/>
        </p:nvSpPr>
        <p:spPr>
          <a:xfrm>
            <a:off x="7492008" y="1373782"/>
            <a:ext cx="1304727" cy="266582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member2.jsp</a:t>
            </a:r>
          </a:p>
        </p:txBody>
      </p:sp>
      <p:sp>
        <p:nvSpPr>
          <p:cNvPr id="15374" name="TextBox 15373"/>
          <p:cNvSpPr txBox="1"/>
          <p:nvPr/>
        </p:nvSpPr>
        <p:spPr>
          <a:xfrm>
            <a:off x="37106" y="3954858"/>
            <a:ext cx="3889375" cy="16439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&lt;td&gt;${param.address}&lt;/td&gt;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로도 실행해보기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: 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결과는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?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공백이다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endParaRPr lang="en-US" altLang="ko-KR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&lt;jsp:forward page="member2.jsp"&gt;</a:t>
            </a:r>
          </a:p>
          <a:p>
            <a:pPr>
              <a:defRPr/>
            </a:pP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   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&lt;jsp:param name=“address” value=“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서울시 강남구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”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/&gt;</a:t>
            </a:r>
          </a:p>
          <a:p>
            <a:pPr>
              <a:defRPr/>
            </a:pP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&lt;/jsp:forward&gt;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100" b="1">
                <a:solidFill>
                  <a:schemeClr val="dk1"/>
                </a:solidFill>
                <a:latin typeface="한컴산뜻돋움"/>
                <a:ea typeface="한컴산뜻돋움"/>
              </a:rPr>
              <a:t>이렇게 하면</a:t>
            </a:r>
          </a:p>
          <a:p>
            <a:pPr>
              <a:defRPr/>
            </a:pPr>
            <a:endParaRPr lang="en-US" altLang="ko-KR" sz="1100" b="1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&lt;td&gt;${param.address}&lt;/td&gt;</a:t>
            </a:r>
            <a:r>
              <a:rPr lang="ko-KR" altLang="en-US" sz="1100" b="1">
                <a:solidFill>
                  <a:schemeClr val="dk1"/>
                </a:solidFill>
                <a:latin typeface="한컴산뜻돋움"/>
                <a:ea typeface="한컴산뜻돋움"/>
              </a:rPr>
              <a:t>로 값이 반환된다</a:t>
            </a:r>
            <a:r>
              <a:rPr lang="en-US" altLang="ko-KR" sz="1100" b="1">
                <a:solidFill>
                  <a:schemeClr val="dk1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endParaRPr lang="en-US" altLang="ko-KR" sz="1100" b="1">
              <a:solidFill>
                <a:schemeClr val="dk1"/>
              </a:solidFill>
              <a:latin typeface="한컴산뜻돋움"/>
              <a:ea typeface="한컴산뜻돋움"/>
            </a:endParaRPr>
          </a:p>
        </p:txBody>
      </p:sp>
      <p:sp>
        <p:nvSpPr>
          <p:cNvPr id="15376" name="자유형: 도형 15375"/>
          <p:cNvSpPr/>
          <p:nvPr/>
        </p:nvSpPr>
        <p:spPr>
          <a:xfrm>
            <a:off x="3340683" y="4017152"/>
            <a:ext cx="1003884" cy="1625220"/>
          </a:xfrm>
          <a:custGeom>
            <a:avLst/>
            <a:gdLst>
              <a:gd name="connsiteX0" fmla="*/ -3957 w 1003884"/>
              <a:gd name="connsiteY0" fmla="*/ 86534 h 910845"/>
              <a:gd name="connsiteX1" fmla="*/ 373074 w 1003884"/>
              <a:gd name="connsiteY1" fmla="*/ 17081 h 910845"/>
              <a:gd name="connsiteX2" fmla="*/ 462371 w 1003884"/>
              <a:gd name="connsiteY2" fmla="*/ 463565 h 910845"/>
              <a:gd name="connsiteX3" fmla="*/ 561590 w 1003884"/>
              <a:gd name="connsiteY3" fmla="*/ 880284 h 910845"/>
              <a:gd name="connsiteX4" fmla="*/ 1008074 w 1003884"/>
              <a:gd name="connsiteY4" fmla="*/ 880284 h 91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84" h="910845">
                <a:moveTo>
                  <a:pt x="-3957" y="86534"/>
                </a:moveTo>
                <a:cubicBezTo>
                  <a:pt x="58881" y="74958"/>
                  <a:pt x="295353" y="-45758"/>
                  <a:pt x="373074" y="17081"/>
                </a:cubicBezTo>
                <a:cubicBezTo>
                  <a:pt x="450795" y="79919"/>
                  <a:pt x="430951" y="319698"/>
                  <a:pt x="462371" y="463565"/>
                </a:cubicBezTo>
                <a:cubicBezTo>
                  <a:pt x="493790" y="607432"/>
                  <a:pt x="470639" y="810831"/>
                  <a:pt x="561590" y="880284"/>
                </a:cubicBezTo>
                <a:cubicBezTo>
                  <a:pt x="652540" y="949737"/>
                  <a:pt x="933660" y="880284"/>
                  <a:pt x="1008074" y="880284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5377" name="TextBox 15376"/>
          <p:cNvSpPr txBox="1"/>
          <p:nvPr/>
        </p:nvSpPr>
        <p:spPr>
          <a:xfrm>
            <a:off x="335359" y="1771052"/>
            <a:ext cx="8532813" cy="282761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RequestScope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en-US" altLang="ko-KR" sz="1200" b="1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request객체에 대해 조금 생각을 해보자. 웹 브라우저에 의해 새로운 요청이 발생하면 브라우저는 서버에 요청에 관련된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정보를 전송하게 된다. 이를 받은 서버는 브라우저가 보낸 요청 정보들을 보관하기 위해서 HttpServletRequest객체를 생성하여 요청 정보를 담아두게 된다. 요청정보가 담겨 있는 HttpServletRequest객체는 응답결과가 브라우저로 전송될 때까지 유지가 되며 사용이 가능하다!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en-US" altLang="ko-KR" sz="1200" b="1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새로운 요청이 발생하여 응답결과가 브라우저로 전달 될때까지 요청정보가 담겨 있는 Request객체를 사용할 수 있다. 이러한 사용범위를 RequestScope라고 부른다. HttpServletRequest객체에는 개발자가 필요에 의해 데이터나 객체를 저장할수 있고 RequestScope내에서 사용이 가능하다.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6" y="1550504"/>
            <a:ext cx="8060635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>
                <a:latin typeface="+mj-ea"/>
                <a:ea typeface="+mj-ea"/>
              </a:rPr>
              <a:t>로 다시 요청하여 회원 가입창에 회원 정보를 입력하고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861" y="4810539"/>
            <a:ext cx="7513983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가입창에서 회원 정보와 함께 </a:t>
            </a:r>
            <a:r>
              <a:rPr lang="en-US" altLang="ko-KR" sz="1200">
                <a:latin typeface="+mj-ea"/>
                <a:ea typeface="+mj-ea"/>
              </a:rPr>
              <a:t>forward.jsp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request </a:t>
            </a:r>
            <a:r>
              <a:rPr lang="ko-KR" altLang="en-US" sz="1200">
                <a:latin typeface="+mj-ea"/>
                <a:ea typeface="+mj-ea"/>
              </a:rPr>
              <a:t>객체에 바인딩한 주소도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 descr="C:\leebs\JSP\길벗 피드백\종이원고 수정 사항\13-29장\14장\그림14-12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559516" y="1912777"/>
            <a:ext cx="2490787" cy="2762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3421" y="5191126"/>
            <a:ext cx="5225613" cy="1338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496339" y="6082748"/>
            <a:ext cx="964096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14.2.4 pageContext </a:t>
            </a:r>
            <a:r>
              <a:rPr lang="ko-KR" altLang="en-US" b="1"/>
              <a:t>객체 사용 실습</a:t>
            </a:r>
            <a:endParaRPr lang="en-US" altLang="ko-KR" b="1" spc="-95"/>
          </a:p>
        </p:txBody>
      </p:sp>
      <p:sp>
        <p:nvSpPr>
          <p:cNvPr id="24579" name="직사각형 24578"/>
          <p:cNvSpPr txBox="1"/>
          <p:nvPr/>
        </p:nvSpPr>
        <p:spPr>
          <a:xfrm>
            <a:off x="354501" y="1869465"/>
            <a:ext cx="8484719" cy="255775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pageContext </a:t>
            </a:r>
            <a:r>
              <a:rPr lang="ko-KR" altLang="en-US" sz="1200" b="1">
                <a:latin typeface="한컴산뜻돋움"/>
                <a:ea typeface="한컴산뜻돋움"/>
              </a:rPr>
              <a:t>객체는 </a:t>
            </a:r>
            <a:r>
              <a:rPr lang="en-US" altLang="ko-KR" sz="1200" b="1">
                <a:latin typeface="한컴산뜻돋움"/>
                <a:ea typeface="한컴산뜻돋움"/>
              </a:rPr>
              <a:t>javax.servlet.jsp.PageContext </a:t>
            </a:r>
            <a:r>
              <a:rPr lang="ko-KR" altLang="en-US" sz="1200" b="1">
                <a:latin typeface="한컴산뜻돋움"/>
                <a:ea typeface="한컴산뜻돋움"/>
              </a:rPr>
              <a:t>클래스를 상속해 웹 컨테이너가 </a:t>
            </a:r>
            <a:r>
              <a:rPr lang="en-US" altLang="ko-KR" sz="1200" b="1">
                <a:latin typeface="한컴산뜻돋움"/>
                <a:ea typeface="한컴산뜻돋움"/>
              </a:rPr>
              <a:t>JSP </a:t>
            </a:r>
            <a:r>
              <a:rPr lang="ko-KR" altLang="en-US" sz="1200" b="1">
                <a:latin typeface="한컴산뜻돋움"/>
                <a:ea typeface="한컴산뜻돋움"/>
              </a:rPr>
              <a:t>실행 시 자동으로 생성해서 제공하는 내장객체다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&lt;a&gt;</a:t>
            </a:r>
            <a:r>
              <a:rPr lang="ko-KR" altLang="en-US" sz="1200" b="1">
                <a:latin typeface="한컴산뜻돋움"/>
                <a:ea typeface="한컴산뜻돋움"/>
              </a:rPr>
              <a:t>태그를 이용해 다른 서블릿이나 </a:t>
            </a:r>
            <a:r>
              <a:rPr lang="en-US" altLang="ko-KR" sz="1200" b="1">
                <a:latin typeface="한컴산뜻돋움"/>
                <a:ea typeface="한컴산뜻돋움"/>
              </a:rPr>
              <a:t>JSP</a:t>
            </a:r>
            <a:r>
              <a:rPr lang="ko-KR" altLang="en-US" sz="1200" b="1">
                <a:latin typeface="한컴산뜻돋움"/>
                <a:ea typeface="한컴산뜻돋움"/>
              </a:rPr>
              <a:t>를 요청하는 방법은 </a:t>
            </a:r>
            <a:r>
              <a:rPr lang="en-US" altLang="ko-KR" sz="1200" b="1">
                <a:latin typeface="한컴산뜻돋움"/>
                <a:ea typeface="한컴산뜻돋움"/>
              </a:rPr>
              <a:t>2</a:t>
            </a:r>
            <a:r>
              <a:rPr lang="ko-KR" altLang="en-US" sz="1200" b="1">
                <a:latin typeface="한컴산뜻돋움"/>
                <a:ea typeface="한컴산뜻돋움"/>
              </a:rPr>
              <a:t>가지다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&lt;a href=“/pro14/test01/memberForm.jsp”&gt; </a:t>
            </a:r>
            <a:r>
              <a:rPr lang="ko-KR" altLang="en-US" sz="1200" b="1">
                <a:latin typeface="한컴산뜻돋움"/>
                <a:ea typeface="한컴산뜻돋움"/>
              </a:rPr>
              <a:t>회원 가입하기</a:t>
            </a:r>
            <a:r>
              <a:rPr lang="en-US" altLang="ko-KR" sz="1200" b="1">
                <a:latin typeface="한컴산뜻돋움"/>
                <a:ea typeface="한컴산뜻돋움"/>
              </a:rPr>
              <a:t>&lt;/a&gt;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&lt;a href=“&lt;%=request.getContextPath() %&gt;/test01/member/memberForm.jsp”&gt;</a:t>
            </a:r>
            <a:r>
              <a:rPr lang="ko-KR" altLang="en-US" sz="1200" b="1">
                <a:latin typeface="한컴산뜻돋움"/>
                <a:ea typeface="한컴산뜻돋움"/>
              </a:rPr>
              <a:t>회원 가입하기</a:t>
            </a:r>
            <a:r>
              <a:rPr lang="en-US" altLang="ko-KR" sz="1200" b="1">
                <a:latin typeface="한컴산뜻돋움"/>
                <a:ea typeface="한컴산뜻돋움"/>
              </a:rPr>
              <a:t>&lt;/a&gt;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첫 번째는컨텍스 이름</a:t>
            </a:r>
            <a:r>
              <a:rPr lang="en-US" altLang="ko-KR" sz="1200" b="1">
                <a:latin typeface="한컴산뜻돋움"/>
                <a:ea typeface="한컴산뜻돋움"/>
              </a:rPr>
              <a:t>(pro14)</a:t>
            </a:r>
            <a:r>
              <a:rPr lang="ko-KR" altLang="en-US" sz="1200" b="1">
                <a:latin typeface="한컴산뜻돋움"/>
                <a:ea typeface="한컴산뜻돋움"/>
              </a:rPr>
              <a:t>가 바뀌면 일일이 수정해야 한다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latin typeface="한컴산뜻돋움"/>
                <a:ea typeface="한컴산뜻돋움"/>
              </a:rPr>
              <a:t> 두 번째는 자바코드로 인해 코드가 복잡하다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latin typeface="한컴산뜻돋움"/>
                <a:ea typeface="한컴산뜻돋움"/>
              </a:rPr>
              <a:t> 따라서 </a:t>
            </a:r>
            <a:r>
              <a:rPr lang="en-US" altLang="ko-KR" sz="1200" b="1">
                <a:latin typeface="한컴산뜻돋움"/>
                <a:ea typeface="한컴산뜻돋움"/>
              </a:rPr>
              <a:t>pageContext</a:t>
            </a:r>
            <a:r>
              <a:rPr lang="ko-KR" altLang="en-US" sz="1200" b="1">
                <a:latin typeface="한컴산뜻돋움"/>
                <a:ea typeface="한컴산뜻돋움"/>
              </a:rPr>
              <a:t> 객체의 속성인 </a:t>
            </a:r>
            <a:r>
              <a:rPr lang="en-US" altLang="ko-KR" sz="1200" b="1">
                <a:latin typeface="한컴산뜻돋움"/>
                <a:ea typeface="한컴산뜻돋움"/>
              </a:rPr>
              <a:t>request</a:t>
            </a:r>
            <a:r>
              <a:rPr lang="ko-KR" altLang="en-US" sz="1200" b="1">
                <a:latin typeface="한컴산뜻돋움"/>
                <a:ea typeface="한컴산뜻돋움"/>
              </a:rPr>
              <a:t>의 </a:t>
            </a:r>
            <a:r>
              <a:rPr lang="en-US" altLang="ko-KR" sz="1200" b="1">
                <a:latin typeface="한컴산뜻돋움"/>
                <a:ea typeface="한컴산뜻돋움"/>
              </a:rPr>
              <a:t>contextPath</a:t>
            </a:r>
            <a:r>
              <a:rPr lang="ko-KR" altLang="en-US" sz="1200" b="1">
                <a:latin typeface="한컴산뜻돋움"/>
                <a:ea typeface="한컴산뜻돋움"/>
              </a:rPr>
              <a:t> 속성을 이용하면 쉽게 컨텍스트 이름을 가져올 수 있다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pageContext.request.contextPath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14.2.4 pageContext </a:t>
            </a:r>
            <a:r>
              <a:rPr lang="ko-KR" altLang="en-US" b="1"/>
              <a:t>객체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15617" y="1888435"/>
            <a:ext cx="7205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login.jsp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2981" y="2165434"/>
            <a:ext cx="6411141" cy="460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5596" y="1246676"/>
            <a:ext cx="6492943" cy="10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03" name="직사각형 24578"/>
          <p:cNvSpPr txBox="1"/>
          <p:nvPr/>
        </p:nvSpPr>
        <p:spPr>
          <a:xfrm>
            <a:off x="0" y="2281817"/>
            <a:ext cx="9144000" cy="4298053"/>
          </a:xfrm>
          <a:prstGeom prst="rect">
            <a:avLst/>
          </a:prstGeom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  pageEncoding="UTF-8"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isELIgnored="false"  %&gt;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&lt;title&gt;로그인창&lt;/title&gt;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&lt;form action="result.jsp"&gt;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아이디 : &lt;input type="text" size=20 /&gt;&lt;br&gt;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비밀번호: &lt;input  type="password"  size=20 /&gt;&lt;br&gt;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&lt;input  type="submit" value="로그인" /&gt; &lt;input type="reset" value="다시입력"  /&gt;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&lt;/form&gt; 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&lt;br&gt;&lt;br&gt;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&lt;!--  &lt;a href="http://localhost:8090/pro14/test01/memberForm.jsp"&gt;회원가입하기&lt;/a&gt; --&gt;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&lt;%--   &lt;a href="&lt;%=request.getContextPath() %&gt;/test01/memberForm.jsp"&gt;회원가입하기&lt;/a&gt; 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--%&gt;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&lt;a href="${pageContext.request.contextPath}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/test01/memberForm.jsp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"&gt;회원가입하기&lt;/a&gt;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028" y="1612313"/>
            <a:ext cx="7673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http://localhost:8090/pro14/test01/login.jsp</a:t>
            </a:r>
            <a:r>
              <a:rPr lang="ko-KR" altLang="en-US" sz="1200">
                <a:latin typeface="+mj-ea"/>
                <a:ea typeface="+mj-ea"/>
              </a:rPr>
              <a:t>로 로그인창을 요청하여 회원가입하기를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4" name="Picture 2" descr="C:\leebs\JSP\길벗 피드백\종이원고 수정 사항\13-29장\14장\그림14-14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6386" y="2037401"/>
            <a:ext cx="4003181" cy="246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603" name="Picture 2" descr="C:\leebs\JSP\길벗 피드백\종이원고 수정 사항\13-29장\14장\그림14-15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251485" y="3566177"/>
            <a:ext cx="2864108" cy="2870375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</p:pic>
      <p:sp>
        <p:nvSpPr>
          <p:cNvPr id="25604" name="TextBox 3"/>
          <p:cNvSpPr txBox="1"/>
          <p:nvPr/>
        </p:nvSpPr>
        <p:spPr>
          <a:xfrm>
            <a:off x="5200201" y="3161634"/>
            <a:ext cx="2751568" cy="267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3.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Calibri Light"/>
                <a:ea typeface="맑은 고딕"/>
              </a:rPr>
              <a:t>회원 가입창으로 이동합니다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Calibri Light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14.2.5 </a:t>
            </a:r>
            <a:r>
              <a:rPr lang="ko-KR" altLang="en-US" b="1"/>
              <a:t>빈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15618" y="1977887"/>
            <a:ext cx="2067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빈 속성 접근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948" y="2246532"/>
            <a:ext cx="7096539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/>
              <a:t>${</a:t>
            </a:r>
            <a:r>
              <a:rPr lang="ko-KR" altLang="en-US"/>
              <a:t>빈이름</a:t>
            </a:r>
            <a:r>
              <a:rPr lang="en-US" altLang="ko-KR"/>
              <a:t>.</a:t>
            </a:r>
            <a:r>
              <a:rPr lang="ko-KR" altLang="en-US">
                <a:solidFill>
                  <a:srgbClr val="C00000"/>
                </a:solidFill>
              </a:rPr>
              <a:t>속성이름</a:t>
            </a:r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5618" y="3130826"/>
            <a:ext cx="2067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빈 속성 접근 실습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34277" y="3463931"/>
            <a:ext cx="6987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member3.jsp</a:t>
            </a:r>
            <a:r>
              <a:rPr lang="ko-KR" altLang="en-US" sz="1200">
                <a:latin typeface="+mj-ea"/>
                <a:ea typeface="+mj-ea"/>
              </a:rPr>
              <a:t>로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00809"/>
            <a:ext cx="7424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member3.jsp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44218" y="1777807"/>
            <a:ext cx="6578876" cy="35395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22513" y="5198168"/>
            <a:ext cx="2315818" cy="26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/>
              <a:t>...</a:t>
            </a:r>
            <a:endParaRPr lang="ko-KR" altLang="en-US"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91131" y="1600633"/>
            <a:ext cx="6667086" cy="362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540565"/>
            <a:ext cx="5983356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표현 언어의 여러가지 연산자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90649" y="1817564"/>
          <a:ext cx="7499194" cy="414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연산자 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4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산술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덧셈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65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뺄셈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곱셈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div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나눗셈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%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mod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나머지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비교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==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eq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두 값이 같은지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!= 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값이 다른지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58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 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lt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값이 다른 값보다 작은지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 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gt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값이 다른 값보다 큰지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738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&lt;=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le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값이 다른 값보다 작거나 같은지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254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&gt;=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값이 다른 값보다 크거나 같은지 비교합니다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13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논리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&amp;&amp;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and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논리곱 연산을 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||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or 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논리합 연산을 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!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not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부정 연산을 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empty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empty 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null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이거나 빈 문자열이면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를 반환합니다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99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조건 연산자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수식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 ? 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1&gt; : 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2&gt;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수식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의 결과값이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1&gt;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을 반환하고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false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값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2&gt;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를 반환합니다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100" name="직사각형 24578"/>
          <p:cNvSpPr txBox="1"/>
          <p:nvPr/>
        </p:nvSpPr>
        <p:spPr>
          <a:xfrm>
            <a:off x="468521" y="454350"/>
            <a:ext cx="5230343" cy="392975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id="m" class="sec01.ex01.MemberBean"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&lt;jsp:setProperty  name="m" property="*"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charset=”UTF-8"&gt;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4101" name="직사각형 24578"/>
          <p:cNvSpPr txBox="1"/>
          <p:nvPr/>
        </p:nvSpPr>
        <p:spPr>
          <a:xfrm>
            <a:off x="4757971" y="884842"/>
            <a:ext cx="3907997" cy="588270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&lt;table align=center border="1" 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&lt;tr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="#99ccff"&gt;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width=20%&gt;&lt;b&gt;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아이디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width="20%" &gt;&lt;b&gt;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비밀번호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width="20%" &gt;&lt;b&gt;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이름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&lt;td width="20%" &gt;&lt;b&gt;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이메일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&lt;/b&gt;&lt;/td&gt;		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&lt;tr align="center"&gt;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&lt;%=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m.getId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%&gt; 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&lt;%=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m.getPwd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%&gt;&lt;/td&gt;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&lt;%=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m.getName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%&gt;&lt;/td&gt;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&lt;%=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m.getEmail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%&gt;&lt;/td&gt;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&lt;tr align="center"&gt;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${m.id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${m.pwd}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${m.name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&lt;td&gt;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m.email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&lt;/table&gt;&lt;/body&gt;&lt;/html&gt;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576" y="1366132"/>
            <a:ext cx="7953081" cy="45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>
                <a:latin typeface="+mj-ea"/>
                <a:ea typeface="+mj-ea"/>
              </a:rPr>
              <a:t>로 요청하여 회원 가입창에서 회원 정보를 입력한 후 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가입하기를 클릭합니다</a:t>
            </a:r>
            <a:r>
              <a:rPr lang="en-US" altLang="ko-KR" sz="1200">
                <a:latin typeface="+mj-ea"/>
                <a:ea typeface="+mj-ea"/>
              </a:rPr>
              <a:t>. (action=’member3.jsp” </a:t>
            </a:r>
            <a:r>
              <a:rPr lang="ko-KR" altLang="en-US" sz="1200">
                <a:latin typeface="+mj-ea"/>
                <a:ea typeface="+mj-ea"/>
              </a:rPr>
              <a:t>변경함</a:t>
            </a:r>
            <a:r>
              <a:rPr lang="en-US" altLang="ko-KR" sz="1200">
                <a:latin typeface="+mj-ea"/>
                <a:ea typeface="+mj-ea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576" y="4692365"/>
            <a:ext cx="7484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빈에 저장된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122" name="Picture 2" descr="C:\leebs\JSP\길벗 피드백\종이원고 수정 사항\13-29장\14장\그림14-16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789672" y="1862967"/>
            <a:ext cx="2577835" cy="2715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27632" y="4969364"/>
            <a:ext cx="5178287" cy="1202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14.2.6 Collection </a:t>
            </a:r>
            <a:r>
              <a:rPr lang="ko-KR" altLang="en-US" b="1"/>
              <a:t>객체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685800" y="1987826"/>
            <a:ext cx="6033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Collection </a:t>
            </a:r>
            <a:r>
              <a:rPr lang="ko-KR" altLang="en-US" sz="1200" b="1">
                <a:latin typeface="+mj-ea"/>
                <a:ea typeface="+mj-ea"/>
              </a:rPr>
              <a:t>객체 접근 형식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00296" y="2235295"/>
            <a:ext cx="6924778" cy="369332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${</a:t>
            </a:r>
            <a:r>
              <a:rPr lang="en-US" altLang="ko-KR">
                <a:solidFill>
                  <a:srgbClr val="C00000"/>
                </a:solidFill>
              </a:rPr>
              <a:t>Collection</a:t>
            </a:r>
            <a:r>
              <a:rPr lang="ko-KR" altLang="en-US">
                <a:solidFill>
                  <a:srgbClr val="C00000"/>
                </a:solidFill>
              </a:rPr>
              <a:t>객체이름</a:t>
            </a:r>
            <a:r>
              <a:rPr lang="en-US" altLang="ko-KR">
                <a:solidFill>
                  <a:srgbClr val="C00000"/>
                </a:solidFill>
              </a:rPr>
              <a:t>[index].</a:t>
            </a:r>
            <a:r>
              <a:rPr lang="ko-KR" altLang="en-US">
                <a:solidFill>
                  <a:srgbClr val="C00000"/>
                </a:solidFill>
              </a:rPr>
              <a:t>속성이름 </a:t>
            </a:r>
            <a:r>
              <a:rPr lang="en-US" altLang="ko-KR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418" y="2673626"/>
            <a:ext cx="6105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index: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Collection</a:t>
            </a:r>
            <a:r>
              <a:rPr lang="ko-KR" altLang="en-US" sz="1200">
                <a:latin typeface="+mj-ea"/>
                <a:ea typeface="+mj-ea"/>
              </a:rPr>
              <a:t>에 저장된 순서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568148"/>
            <a:ext cx="6033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Collection </a:t>
            </a:r>
            <a:r>
              <a:rPr lang="ko-KR" altLang="en-US" sz="1200" b="1">
                <a:latin typeface="+mj-ea"/>
                <a:ea typeface="+mj-ea"/>
              </a:rPr>
              <a:t>객체 접근 실습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0296" y="3998699"/>
            <a:ext cx="7956078" cy="26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member4.jsp</a:t>
            </a:r>
            <a:r>
              <a:rPr lang="ko-KR" altLang="en-US" sz="1200">
                <a:latin typeface="+mj-ea"/>
                <a:ea typeface="+mj-ea"/>
              </a:rPr>
              <a:t>로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20687"/>
            <a:ext cx="7374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member4.jsp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34832" y="1797686"/>
            <a:ext cx="6336403" cy="4814539"/>
            <a:chOff x="1234832" y="1834685"/>
            <a:chExt cx="6336403" cy="4814539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34832" y="1834685"/>
              <a:ext cx="6336403" cy="4537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324274" y="6372225"/>
              <a:ext cx="2701074" cy="26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90729" y="1474744"/>
            <a:ext cx="6467889" cy="5116000"/>
            <a:chOff x="819865" y="1584075"/>
            <a:chExt cx="6467889" cy="5116000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9133" y="1584075"/>
              <a:ext cx="5840895" cy="2965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19865" y="4529345"/>
              <a:ext cx="6467889" cy="21707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2772" name="직사각형 24578"/>
          <p:cNvSpPr txBox="1"/>
          <p:nvPr/>
        </p:nvSpPr>
        <p:spPr>
          <a:xfrm>
            <a:off x="140129" y="515194"/>
            <a:ext cx="5885187" cy="529315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import="java.util.*, sec01.ex01.*" pageEncoding="UTF-8"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id="m1" class="sec01.ex01.MemberBean"/&gt;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&lt;jsp:setProperty name="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m1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" property="*" 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id="membersList" class="java.util.ArrayList"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	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MemberBean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m2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= new MemberBean("son", "1234", "손흥민", "son@test.com");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membersList.add(m1);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membersList.add(m2);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charset=UTF-8"&gt;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sp>
        <p:nvSpPr>
          <p:cNvPr id="32773" name="직사각형 24578"/>
          <p:cNvSpPr txBox="1"/>
          <p:nvPr/>
        </p:nvSpPr>
        <p:spPr>
          <a:xfrm>
            <a:off x="5977406" y="503024"/>
            <a:ext cx="3166593" cy="585195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border=1  align="center"   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bgcolor="#99ccff"&gt;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&lt;td&gt;${membersList[0].id}&lt;/td&gt;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&lt;td&gt;${membersList[0].pwd}&lt;/td&gt;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&lt;td&gt;${membersList[0].name}&lt;/td&gt;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&lt;td&gt;${membersList[0].email}&lt;/td&gt;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&lt;td&gt;${membersList[1].id}&lt;/td&gt;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&lt;td&gt;${membersList[1].pwd}&lt;/td&gt;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&lt;td&gt;${membersList[1].name}&lt;/td&gt;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&lt;td&gt;${membersList[1].email}&lt;/td&gt;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&lt;/table&gt;&lt;/body&gt;&lt;/html&gt;</a:t>
            </a:r>
          </a:p>
        </p:txBody>
      </p:sp>
      <p:sp>
        <p:nvSpPr>
          <p:cNvPr id="32774" name="TextBox 32773"/>
          <p:cNvSpPr txBox="1"/>
          <p:nvPr/>
        </p:nvSpPr>
        <p:spPr>
          <a:xfrm>
            <a:off x="4220765" y="1599960"/>
            <a:ext cx="1545826" cy="26582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0000FF"/>
                </a:solidFill>
                <a:latin typeface="+mj-ea"/>
                <a:ea typeface="+mj-ea"/>
              </a:rPr>
              <a:t>memberForm.jsp</a:t>
            </a:r>
            <a:endParaRPr lang="ko-KR" altLang="en-US"/>
          </a:p>
        </p:txBody>
      </p:sp>
      <p:sp>
        <p:nvSpPr>
          <p:cNvPr id="32775" name="자유형: 도형 32774"/>
          <p:cNvSpPr/>
          <p:nvPr/>
        </p:nvSpPr>
        <p:spPr>
          <a:xfrm>
            <a:off x="3490317" y="1880353"/>
            <a:ext cx="2291370" cy="777121"/>
          </a:xfrm>
          <a:custGeom>
            <a:avLst/>
            <a:gdLst>
              <a:gd name="connsiteX0" fmla="*/ 2118518 w 2291370"/>
              <a:gd name="connsiteY0" fmla="*/ -4127 h 777121"/>
              <a:gd name="connsiteX1" fmla="*/ 2138362 w 2291370"/>
              <a:gd name="connsiteY1" fmla="*/ 720169 h 777121"/>
              <a:gd name="connsiteX2" fmla="*/ -4762 w 2291370"/>
              <a:gd name="connsiteY2" fmla="*/ 730091 h 77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1370" h="777121">
                <a:moveTo>
                  <a:pt x="2118518" y="-4127"/>
                </a:moveTo>
                <a:cubicBezTo>
                  <a:pt x="2121825" y="116588"/>
                  <a:pt x="2492242" y="597799"/>
                  <a:pt x="2138362" y="720169"/>
                </a:cubicBezTo>
                <a:cubicBezTo>
                  <a:pt x="1784482" y="842539"/>
                  <a:pt x="352424" y="728437"/>
                  <a:pt x="-4762" y="730091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40565"/>
            <a:ext cx="7345017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입력한 후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617" y="4826364"/>
            <a:ext cx="736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에 저장된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6" name="Picture 2" descr="C:\leebs\JSP\길벗 피드백\종이원고 수정 사항\13-29장\14장\그림14-20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83538" y="1817564"/>
            <a:ext cx="2553166" cy="283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040317" y="5125589"/>
            <a:ext cx="4695617" cy="131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14.2.7 HashMap </a:t>
            </a:r>
            <a:r>
              <a:rPr lang="ko-KR" altLang="en-US" b="1"/>
              <a:t>사용 실습</a:t>
            </a:r>
            <a:endParaRPr lang="en-US" altLang="ko-KR" b="1" spc="-95"/>
          </a:p>
        </p:txBody>
      </p:sp>
      <p:sp>
        <p:nvSpPr>
          <p:cNvPr id="3" name="직사각형 2"/>
          <p:cNvSpPr/>
          <p:nvPr/>
        </p:nvSpPr>
        <p:spPr>
          <a:xfrm>
            <a:off x="767952" y="1918382"/>
            <a:ext cx="3019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 저장된 객체에 접근하는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339" y="2224194"/>
            <a:ext cx="6919735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/>
              <a:t>${</a:t>
            </a:r>
            <a:r>
              <a:rPr lang="en-US" altLang="ko-KR">
                <a:solidFill>
                  <a:srgbClr val="C00000"/>
                </a:solidFill>
              </a:rPr>
              <a:t>HashMap</a:t>
            </a:r>
            <a:r>
              <a:rPr lang="ko-KR" altLang="en-US">
                <a:solidFill>
                  <a:srgbClr val="C00000"/>
                </a:solidFill>
              </a:rPr>
              <a:t>객체이름</a:t>
            </a:r>
            <a:r>
              <a:rPr lang="en-US" altLang="ko-KR">
                <a:solidFill>
                  <a:srgbClr val="C00000"/>
                </a:solidFill>
              </a:rPr>
              <a:t>.</a:t>
            </a:r>
            <a:r>
              <a:rPr lang="ko-KR" altLang="en-US">
                <a:solidFill>
                  <a:srgbClr val="C00000"/>
                </a:solidFill>
              </a:rPr>
              <a:t>키이름</a:t>
            </a:r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5339" y="3060603"/>
            <a:ext cx="7295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member5.jsp</a:t>
            </a:r>
            <a:r>
              <a:rPr lang="ko-KR" altLang="en-US" sz="1200">
                <a:latin typeface="+mj-ea"/>
                <a:ea typeface="+mj-ea"/>
              </a:rPr>
              <a:t>로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321" y="1342430"/>
            <a:ext cx="7176052" cy="26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member5.jsp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34734" y="1619429"/>
            <a:ext cx="6071032" cy="5009971"/>
            <a:chOff x="668320" y="1619428"/>
            <a:chExt cx="6827731" cy="576313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68320" y="1619428"/>
              <a:ext cx="6827731" cy="4214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36929" y="5834267"/>
              <a:ext cx="5841310" cy="1548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476345"/>
            <a:ext cx="5820603" cy="4235079"/>
            <a:chOff x="795217" y="1371600"/>
            <a:chExt cx="5820603" cy="423507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95217" y="1581092"/>
              <a:ext cx="5820603" cy="4025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152939" y="1371600"/>
              <a:ext cx="1848678" cy="264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14.1.2 JSP</a:t>
            </a:r>
            <a:r>
              <a:rPr lang="ko-KR" altLang="en-US" b="1"/>
              <a:t>에서 표현 언어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983974" y="1790048"/>
            <a:ext cx="6241773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실습 파일 </a:t>
            </a:r>
            <a:r>
              <a:rPr lang="en-US" altLang="ko-KR" sz="1200">
                <a:latin typeface="+mj-ea"/>
                <a:ea typeface="+mj-ea"/>
              </a:rPr>
              <a:t>elTest1.jsp</a:t>
            </a:r>
            <a:r>
              <a:rPr lang="ko-KR" altLang="en-US" sz="1200">
                <a:latin typeface="+mj-ea"/>
                <a:ea typeface="+mj-ea"/>
              </a:rPr>
              <a:t>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06346" y="2067047"/>
            <a:ext cx="2577249" cy="2189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2772" name="직사각형 24578"/>
          <p:cNvSpPr txBox="1"/>
          <p:nvPr/>
        </p:nvSpPr>
        <p:spPr>
          <a:xfrm>
            <a:off x="685832" y="544959"/>
            <a:ext cx="7274249" cy="613016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contentType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="text/html; charset=UTF-8"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import="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java.util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.*, sec01.ex01.*"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="UTF-8"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isELIgnored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="false"  %&gt;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request.setCharacterEncoding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("UTF-8");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jsp:useBean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id="m1" class="sec01.ex01.MemberBean"/&gt;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jsp:setProperty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name="m1" property="*" 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jsp:useBean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class="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java.util.ArrayList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jsp:useBean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class="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java.util.HashMap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	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("id", "park2");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pwd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"4321");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("name","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박지성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("email","park2@test.com");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MemberBean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m2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MemberBean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("son", "1234", 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손흥민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"son@test.com");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membersList.add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(m1);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membersList.add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(m2);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membersList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 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grpSp>
        <p:nvGrpSpPr>
          <p:cNvPr id="32776" name="그룹 32775"/>
          <p:cNvGrpSpPr/>
          <p:nvPr/>
        </p:nvGrpSpPr>
        <p:grpSpPr>
          <a:xfrm>
            <a:off x="5140522" y="936822"/>
            <a:ext cx="4003477" cy="1914129"/>
            <a:chOff x="4572000" y="4796432"/>
            <a:chExt cx="4003477" cy="1914129"/>
          </a:xfrm>
        </p:grpSpPr>
        <p:sp>
          <p:nvSpPr>
            <p:cNvPr id="32777" name="순서도: 처리 32776"/>
            <p:cNvSpPr/>
            <p:nvPr/>
          </p:nvSpPr>
          <p:spPr>
            <a:xfrm>
              <a:off x="4572000" y="5053608"/>
              <a:ext cx="4003477" cy="1656953"/>
            </a:xfrm>
            <a:prstGeom prst="flowChartProcess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 dirty="0">
                  <a:solidFill>
                    <a:srgbClr val="289B6E"/>
                  </a:solidFill>
                  <a:latin typeface="Calibri"/>
                  <a:ea typeface="맑은 고딕"/>
                  <a:cs typeface="Calibri"/>
                </a:rPr>
                <a:t>                                     </a:t>
              </a:r>
              <a:r>
                <a:rPr kumimoji="0" lang="en-US" altLang="ko-KR" sz="1600" b="0" i="0" u="none" strike="noStrike" kern="1200" cap="none" spc="0" normalizeH="0" baseline="0" dirty="0" err="1">
                  <a:solidFill>
                    <a:srgbClr val="289B6E"/>
                  </a:solidFill>
                  <a:latin typeface="Calibri"/>
                  <a:ea typeface="맑은 고딕"/>
                  <a:cs typeface="Calibri"/>
                </a:rPr>
                <a:t>membersList</a:t>
              </a:r>
              <a:endParaRPr kumimoji="0" lang="en-US" altLang="ko-KR" sz="1600" b="0" i="0" u="none" strike="noStrike" kern="1200" cap="none" spc="0" normalizeH="0" baseline="0" dirty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 dirty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32778" name="직사각형 32777"/>
            <p:cNvSpPr/>
            <p:nvPr/>
          </p:nvSpPr>
          <p:spPr>
            <a:xfrm>
              <a:off x="4884539" y="5418335"/>
              <a:ext cx="1121172" cy="8433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id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pwd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name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email</a:t>
              </a:r>
            </a:p>
          </p:txBody>
        </p:sp>
        <p:sp>
          <p:nvSpPr>
            <p:cNvPr id="32779" name="직사각형 32778"/>
            <p:cNvSpPr/>
            <p:nvPr/>
          </p:nvSpPr>
          <p:spPr>
            <a:xfrm>
              <a:off x="6323211" y="5368726"/>
              <a:ext cx="2162968" cy="1210468"/>
            </a:xfrm>
            <a:prstGeom prst="rect">
              <a:avLst/>
            </a:prstGeom>
            <a:noFill/>
            <a:ln w="19050" cap="flat" cmpd="sng" algn="ctr">
              <a:solidFill>
                <a:srgbClr val="70AD47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32780" name="TextBox 32779"/>
            <p:cNvSpPr txBox="1"/>
            <p:nvPr/>
          </p:nvSpPr>
          <p:spPr>
            <a:xfrm>
              <a:off x="4572000" y="4796432"/>
              <a:ext cx="1503164" cy="318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500" b="1" i="0" u="none" strike="noStrike" kern="1200" cap="none" spc="0" normalizeH="0" baseline="0">
                  <a:solidFill>
                    <a:srgbClr val="0000FF"/>
                  </a:solidFill>
                  <a:latin typeface="Calibri"/>
                  <a:ea typeface="맑은 고딕"/>
                  <a:cs typeface="Calibri"/>
                </a:rPr>
                <a:t>membersMap</a:t>
              </a:r>
            </a:p>
          </p:txBody>
        </p:sp>
        <p:sp>
          <p:nvSpPr>
            <p:cNvPr id="32781" name="직사각형 32780"/>
            <p:cNvSpPr/>
            <p:nvPr/>
          </p:nvSpPr>
          <p:spPr>
            <a:xfrm>
              <a:off x="6376393" y="5461596"/>
              <a:ext cx="2004220" cy="426641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[0]  id  pwd  name  email</a:t>
              </a:r>
            </a:p>
          </p:txBody>
        </p:sp>
        <p:sp>
          <p:nvSpPr>
            <p:cNvPr id="32782" name="직사각형 32781"/>
            <p:cNvSpPr/>
            <p:nvPr/>
          </p:nvSpPr>
          <p:spPr>
            <a:xfrm>
              <a:off x="6385920" y="5937846"/>
              <a:ext cx="1984376" cy="426641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[1] id  pwd  name  email</a:t>
              </a: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B7432E-C7CF-E78A-8A56-2BF59F922D04}"/>
              </a:ext>
            </a:extLst>
          </p:cNvPr>
          <p:cNvCxnSpPr>
            <a:cxnSpLocks/>
          </p:cNvCxnSpPr>
          <p:nvPr/>
        </p:nvCxnSpPr>
        <p:spPr>
          <a:xfrm flipV="1">
            <a:off x="4536093" y="2579698"/>
            <a:ext cx="1198588" cy="1526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1A600B4-678A-E6A5-DC94-57538EAF7F59}"/>
              </a:ext>
            </a:extLst>
          </p:cNvPr>
          <p:cNvCxnSpPr/>
          <p:nvPr/>
        </p:nvCxnSpPr>
        <p:spPr>
          <a:xfrm flipV="1">
            <a:off x="3185261" y="2579698"/>
            <a:ext cx="3615211" cy="290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C48AC82D-98D4-BF8D-FA26-13F40E10E619}"/>
              </a:ext>
            </a:extLst>
          </p:cNvPr>
          <p:cNvSpPr/>
          <p:nvPr/>
        </p:nvSpPr>
        <p:spPr>
          <a:xfrm>
            <a:off x="2973314" y="5347121"/>
            <a:ext cx="120686" cy="38756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E1AE9FFE-70A7-319C-4A87-0AD80BDEA08A}"/>
              </a:ext>
            </a:extLst>
          </p:cNvPr>
          <p:cNvSpPr/>
          <p:nvPr/>
        </p:nvSpPr>
        <p:spPr>
          <a:xfrm>
            <a:off x="4129939" y="3669711"/>
            <a:ext cx="314893" cy="93862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2773" name="직사각형 24578"/>
          <p:cNvSpPr txBox="1"/>
          <p:nvPr/>
        </p:nvSpPr>
        <p:spPr>
          <a:xfrm>
            <a:off x="401312" y="644577"/>
            <a:ext cx="3821437" cy="5297117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border=1  align="center" 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align=center bgcolor="#99ccff"&gt;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&lt;tr align=center&gt;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&lt;td&gt;${membersMap.id}&lt;/td&gt;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&lt;td&gt;${membersMap.pwd}&lt;/td&gt;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&lt;td&gt;${membersMap.name}&lt;/td&gt;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&lt;td&gt;${membersMap.email }&lt;/td&gt; 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</p:txBody>
      </p:sp>
      <p:sp>
        <p:nvSpPr>
          <p:cNvPr id="32776" name="직사각형 24578"/>
          <p:cNvSpPr txBox="1"/>
          <p:nvPr/>
        </p:nvSpPr>
        <p:spPr>
          <a:xfrm>
            <a:off x="4274343" y="645502"/>
            <a:ext cx="4019875" cy="392459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align=center&gt;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&lt;td&gt;${membersMap.membersList[0].id}&lt;/td&gt;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&lt;td&gt;${membersMap.membersList[0].pwd}&lt;/td&gt;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&lt;td&gt;${membersMap.membersList[0].name}&lt;/td&gt;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&lt;td&gt;${membersMap.membersList[0].email}&lt;/td&gt;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align=center&gt;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&lt;td&gt;${membersMap.membersList[1].id}&lt;/td&gt;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&lt;td&gt;${membersMap.membersList[1].pwd}&lt;/td&gt;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&lt;td&gt;${membersMap.membersList[1].name}&lt;/td&gt;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&lt;td&gt;${membersMap.membersList[1].email}&lt;/td&gt;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</p:txBody>
      </p:sp>
      <p:grpSp>
        <p:nvGrpSpPr>
          <p:cNvPr id="32784" name="그룹 32783"/>
          <p:cNvGrpSpPr/>
          <p:nvPr/>
        </p:nvGrpSpPr>
        <p:grpSpPr>
          <a:xfrm>
            <a:off x="4823023" y="4697214"/>
            <a:ext cx="4003477" cy="1914129"/>
            <a:chOff x="4572000" y="4796432"/>
            <a:chExt cx="4003477" cy="1914129"/>
          </a:xfrm>
        </p:grpSpPr>
        <p:sp>
          <p:nvSpPr>
            <p:cNvPr id="32785" name="순서도: 처리 32784"/>
            <p:cNvSpPr/>
            <p:nvPr/>
          </p:nvSpPr>
          <p:spPr>
            <a:xfrm>
              <a:off x="4572000" y="5053608"/>
              <a:ext cx="4003477" cy="1656953"/>
            </a:xfrm>
            <a:prstGeom prst="flowChartProcess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289B6E"/>
                  </a:solidFill>
                  <a:latin typeface="Calibri"/>
                  <a:ea typeface="맑은 고딕"/>
                  <a:cs typeface="Calibri"/>
                </a:rPr>
                <a:t>                                     membersList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6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32786" name="직사각형 32785"/>
            <p:cNvSpPr/>
            <p:nvPr/>
          </p:nvSpPr>
          <p:spPr>
            <a:xfrm>
              <a:off x="4884539" y="5418335"/>
              <a:ext cx="1121172" cy="84336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id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pwd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name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email</a:t>
              </a:r>
            </a:p>
          </p:txBody>
        </p:sp>
        <p:sp>
          <p:nvSpPr>
            <p:cNvPr id="32787" name="직사각형 32786"/>
            <p:cNvSpPr/>
            <p:nvPr/>
          </p:nvSpPr>
          <p:spPr>
            <a:xfrm>
              <a:off x="6323211" y="5368726"/>
              <a:ext cx="2162968" cy="1210468"/>
            </a:xfrm>
            <a:prstGeom prst="rect">
              <a:avLst/>
            </a:prstGeom>
            <a:noFill/>
            <a:ln w="19050" cap="flat" cmpd="sng" algn="ctr">
              <a:solidFill>
                <a:srgbClr val="70AD47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289B6E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32788" name="TextBox 32787"/>
            <p:cNvSpPr txBox="1"/>
            <p:nvPr/>
          </p:nvSpPr>
          <p:spPr>
            <a:xfrm>
              <a:off x="4572000" y="4796432"/>
              <a:ext cx="1503164" cy="316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500" b="1" i="0" u="none" strike="noStrike" kern="1200" cap="none" spc="0" normalizeH="0" baseline="0">
                  <a:solidFill>
                    <a:srgbClr val="0000FF"/>
                  </a:solidFill>
                  <a:latin typeface="Calibri"/>
                  <a:ea typeface="맑은 고딕"/>
                  <a:cs typeface="Calibri"/>
                </a:rPr>
                <a:t>membersMap</a:t>
              </a:r>
            </a:p>
          </p:txBody>
        </p:sp>
        <p:sp>
          <p:nvSpPr>
            <p:cNvPr id="32789" name="직사각형 32788"/>
            <p:cNvSpPr/>
            <p:nvPr/>
          </p:nvSpPr>
          <p:spPr>
            <a:xfrm>
              <a:off x="6376393" y="5461596"/>
              <a:ext cx="2004220" cy="426641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[0]  id  pwd  name  email</a:t>
              </a:r>
            </a:p>
          </p:txBody>
        </p:sp>
        <p:sp>
          <p:nvSpPr>
            <p:cNvPr id="32790" name="직사각형 32789"/>
            <p:cNvSpPr/>
            <p:nvPr/>
          </p:nvSpPr>
          <p:spPr>
            <a:xfrm>
              <a:off x="6385920" y="5937846"/>
              <a:ext cx="1984376" cy="426641"/>
            </a:xfrm>
            <a:prstGeom prst="rect">
              <a:avLst/>
            </a:prstGeom>
            <a:noFill/>
            <a:ln w="19050" cap="flat" cmpd="sng" algn="ctr">
              <a:solidFill>
                <a:srgbClr val="4472C4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[1] id  pwd  name  email</a:t>
              </a: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6BBB8B9-958B-9D1D-EC26-3778E7B7068B}"/>
              </a:ext>
            </a:extLst>
          </p:cNvPr>
          <p:cNvCxnSpPr/>
          <p:nvPr/>
        </p:nvCxnSpPr>
        <p:spPr>
          <a:xfrm flipH="1" flipV="1">
            <a:off x="3076260" y="4899004"/>
            <a:ext cx="1949912" cy="58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71AC71-1B43-04D9-7020-E0774D5449B4}"/>
              </a:ext>
            </a:extLst>
          </p:cNvPr>
          <p:cNvCxnSpPr/>
          <p:nvPr/>
        </p:nvCxnSpPr>
        <p:spPr>
          <a:xfrm flipH="1" flipV="1">
            <a:off x="7587703" y="4020938"/>
            <a:ext cx="706515" cy="1108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500809"/>
            <a:ext cx="7543799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http://localhost:8090/pro14/test01/memberForm.jsp</a:t>
            </a:r>
            <a:r>
              <a:rPr lang="ko-KR" altLang="en-US" sz="1200">
                <a:latin typeface="+mj-ea"/>
                <a:ea typeface="+mj-ea"/>
              </a:rPr>
              <a:t>로 요청하여 회원 정보를 입력한 후 가입하기를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78" y="4800743"/>
            <a:ext cx="7792279" cy="264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 저장된 회원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 descr="C:\leebs\JSP\길벗 피드백\종이원고 수정 사항\13-29장\14장\그림14-23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782265" y="1813387"/>
            <a:ext cx="2694195" cy="283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846901" y="5197012"/>
            <a:ext cx="5059017" cy="1175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71" name="TextBox 7170"/>
          <p:cNvSpPr txBox="1"/>
          <p:nvPr/>
        </p:nvSpPr>
        <p:spPr>
          <a:xfrm>
            <a:off x="6005711" y="2521148"/>
            <a:ext cx="1359296" cy="69639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800080"/>
                </a:solidFill>
                <a:latin typeface="한컴산뜻돋움"/>
                <a:ea typeface="한컴산뜻돋움"/>
              </a:rPr>
              <a:t>cha</a:t>
            </a:r>
          </a:p>
          <a:p>
            <a:pPr>
              <a:defRPr/>
            </a:pPr>
            <a:r>
              <a:rPr lang="en-US" altLang="ko-KR" sz="1000">
                <a:solidFill>
                  <a:srgbClr val="800080"/>
                </a:solidFill>
                <a:latin typeface="한컴산뜻돋움"/>
                <a:ea typeface="한컴산뜻돋움"/>
              </a:rPr>
              <a:t>1234</a:t>
            </a:r>
          </a:p>
          <a:p>
            <a:pPr>
              <a:defRPr/>
            </a:pPr>
            <a:r>
              <a:rPr lang="ko-KR" altLang="en-US" sz="1000">
                <a:solidFill>
                  <a:srgbClr val="800080"/>
                </a:solidFill>
                <a:latin typeface="한컴산뜻돋움"/>
                <a:ea typeface="한컴산뜻돋움"/>
              </a:rPr>
              <a:t>차범근</a:t>
            </a:r>
          </a:p>
          <a:p>
            <a:pPr>
              <a:defRPr/>
            </a:pPr>
            <a:r>
              <a:rPr lang="en-US" altLang="ko-KR" sz="1000">
                <a:solidFill>
                  <a:srgbClr val="800080"/>
                </a:solidFill>
                <a:latin typeface="한컴산뜻돋움"/>
                <a:ea typeface="한컴산뜻돋움"/>
              </a:rPr>
              <a:t>cha@test</a:t>
            </a:r>
            <a:r>
              <a:rPr lang="en-US" altLang="ko-KR" sz="80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  <a:r>
              <a:rPr lang="en-US" altLang="ko-KR" sz="1000">
                <a:solidFill>
                  <a:srgbClr val="800080"/>
                </a:solidFill>
                <a:latin typeface="한컴산뜻돋움"/>
                <a:ea typeface="한컴산뜻돋움"/>
              </a:rPr>
              <a:t>com</a:t>
            </a:r>
          </a:p>
        </p:txBody>
      </p:sp>
      <p:sp>
        <p:nvSpPr>
          <p:cNvPr id="7172" name="자유형: 도형 7171"/>
          <p:cNvSpPr/>
          <p:nvPr/>
        </p:nvSpPr>
        <p:spPr>
          <a:xfrm>
            <a:off x="5038018" y="2369343"/>
            <a:ext cx="976616" cy="319028"/>
          </a:xfrm>
          <a:custGeom>
            <a:avLst/>
            <a:gdLst>
              <a:gd name="connsiteX0" fmla="*/ 977614 w 976616"/>
              <a:gd name="connsiteY0" fmla="*/ 320477 h 319028"/>
              <a:gd name="connsiteX1" fmla="*/ 699802 w 976616"/>
              <a:gd name="connsiteY1" fmla="*/ 32742 h 319028"/>
              <a:gd name="connsiteX2" fmla="*/ -4651 w 976616"/>
              <a:gd name="connsiteY2" fmla="*/ 2977 h 31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616" h="319028">
                <a:moveTo>
                  <a:pt x="977614" y="320477"/>
                </a:moveTo>
                <a:cubicBezTo>
                  <a:pt x="931312" y="272521"/>
                  <a:pt x="863513" y="85658"/>
                  <a:pt x="699802" y="32742"/>
                </a:cubicBezTo>
                <a:cubicBezTo>
                  <a:pt x="536091" y="-20174"/>
                  <a:pt x="112757" y="7937"/>
                  <a:pt x="-4651" y="2977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14.2.8 has-a </a:t>
            </a:r>
            <a:r>
              <a:rPr lang="ko-KR" altLang="en-US" b="1"/>
              <a:t>관계 빈 사용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44826" y="1928547"/>
            <a:ext cx="5893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has-a </a:t>
            </a:r>
            <a:r>
              <a:rPr lang="ko-KR" altLang="en-US" sz="1200" b="1">
                <a:latin typeface="+mj-ea"/>
                <a:ea typeface="+mj-ea"/>
              </a:rPr>
              <a:t>관계 빈 속성 접근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6404" y="2205546"/>
            <a:ext cx="6711283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+mj-ea"/>
                <a:ea typeface="+mj-ea"/>
              </a:rPr>
              <a:t>${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부모빈이름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.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자식속성이름</a:t>
            </a:r>
            <a:r>
              <a:rPr lang="en-US" altLang="ko-KR">
                <a:solidFill>
                  <a:srgbClr val="C00000"/>
                </a:solidFill>
                <a:latin typeface="+mj-ea"/>
                <a:ea typeface="+mj-ea"/>
              </a:rPr>
              <a:t>.</a:t>
            </a:r>
            <a:r>
              <a:rPr lang="ko-KR" altLang="en-US">
                <a:solidFill>
                  <a:srgbClr val="C00000"/>
                </a:solidFill>
                <a:latin typeface="+mj-ea"/>
                <a:ea typeface="+mj-ea"/>
              </a:rPr>
              <a:t>속성이름</a:t>
            </a:r>
            <a:r>
              <a:rPr lang="en-US" altLang="ko-KR">
                <a:latin typeface="+mj-ea"/>
                <a:ea typeface="+mj-ea"/>
              </a:rPr>
              <a:t>}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826" y="2872764"/>
            <a:ext cx="5893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has-a </a:t>
            </a:r>
            <a:r>
              <a:rPr lang="ko-KR" altLang="en-US" sz="1200" b="1">
                <a:latin typeface="+mj-ea"/>
                <a:ea typeface="+mj-ea"/>
              </a:rPr>
              <a:t>관계 빈 속성 접근 실습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04" y="3260033"/>
            <a:ext cx="8078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sec01.ex02 </a:t>
            </a:r>
            <a:r>
              <a:rPr lang="ko-KR" altLang="en-US" sz="1200">
                <a:latin typeface="+mj-ea"/>
                <a:ea typeface="+mj-ea"/>
              </a:rPr>
              <a:t>패키지를 만들고 </a:t>
            </a:r>
            <a:r>
              <a:rPr lang="en-US" altLang="ko-KR" sz="1200">
                <a:latin typeface="+mj-ea"/>
                <a:ea typeface="+mj-ea"/>
              </a:rPr>
              <a:t>MemberBean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Address </a:t>
            </a:r>
            <a:r>
              <a:rPr lang="ko-KR" altLang="en-US" sz="1200">
                <a:latin typeface="+mj-ea"/>
                <a:ea typeface="+mj-ea"/>
              </a:rPr>
              <a:t>클래스를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3064" y="3698598"/>
            <a:ext cx="2257425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4278" y="1560443"/>
            <a:ext cx="6790796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MemberBean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50351" y="1887139"/>
            <a:ext cx="6358650" cy="3793709"/>
            <a:chOff x="934278" y="1935990"/>
            <a:chExt cx="6358650" cy="3793709"/>
          </a:xfrm>
        </p:grpSpPr>
        <p:pic>
          <p:nvPicPr>
            <p:cNvPr id="409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4278" y="1935990"/>
              <a:ext cx="6358650" cy="736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934278" y="2672798"/>
              <a:ext cx="6358650" cy="3056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540565"/>
            <a:ext cx="7653130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회원의 거주 도시와 우편번호를 저장하는 자식 클래스 </a:t>
            </a:r>
            <a:r>
              <a:rPr lang="en-US" altLang="ko-KR" sz="1200">
                <a:latin typeface="+mj-ea"/>
                <a:ea typeface="+mj-ea"/>
              </a:rPr>
              <a:t>Address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4035" y="1896567"/>
            <a:ext cx="6494187" cy="2279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45435" y="4502425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값을 </a:t>
            </a:r>
            <a:r>
              <a:rPr lang="en-US" altLang="ko-KR" sz="1200">
                <a:latin typeface="+mj-ea"/>
                <a:ea typeface="+mj-ea"/>
              </a:rPr>
              <a:t>member6.jsp</a:t>
            </a:r>
            <a:r>
              <a:rPr lang="ko-KR" altLang="en-US" sz="1200">
                <a:latin typeface="+mj-ea"/>
                <a:ea typeface="+mj-ea"/>
              </a:rPr>
              <a:t>로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4035" name="직사각형 24578"/>
          <p:cNvSpPr txBox="1"/>
          <p:nvPr/>
        </p:nvSpPr>
        <p:spPr>
          <a:xfrm>
            <a:off x="40552" y="453812"/>
            <a:ext cx="5766125" cy="557334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sec01.ex02;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java.sql.Date;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MemberBean {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id;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pwd;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name;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email;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Date joinDate;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private Address addr;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MemberBean() {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MemberBean(String id, String pwd, String name, String email) {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this.id = id;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this.pwd = pwd;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this.name = name;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this.email = email;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getId() {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id;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setId(String id) {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this.id = id;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  <a:p>
            <a: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:</a:t>
            </a:r>
          </a:p>
        </p:txBody>
      </p:sp>
      <p:sp>
        <p:nvSpPr>
          <p:cNvPr id="44037" name="직사각형 24578"/>
          <p:cNvSpPr txBox="1"/>
          <p:nvPr/>
        </p:nvSpPr>
        <p:spPr>
          <a:xfrm>
            <a:off x="5266601" y="1924843"/>
            <a:ext cx="3761906" cy="4658995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sec01.ex02;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Address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private String city;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private String zipcode;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Address() {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getCity()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city;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setCity(String city)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this.city = city;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getZipcode()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zipcode;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setZipcode(String zipcode)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this.zipcode = zipcode;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413" y="1470991"/>
            <a:ext cx="7752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member6.jsp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24274" y="1768288"/>
            <a:ext cx="6014991" cy="4507379"/>
            <a:chOff x="934277" y="1930263"/>
            <a:chExt cx="6014991" cy="4507379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4277" y="1930263"/>
              <a:ext cx="6014991" cy="2174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934277" y="4104860"/>
              <a:ext cx="5916475" cy="23327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97117" y="1490869"/>
            <a:ext cx="6236184" cy="4528101"/>
            <a:chOff x="587427" y="1490869"/>
            <a:chExt cx="6236184" cy="4528101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87427" y="1732043"/>
              <a:ext cx="6236184" cy="4286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074444" y="1490869"/>
              <a:ext cx="23048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4037" name="직사각형 24578"/>
          <p:cNvSpPr txBox="1"/>
          <p:nvPr/>
        </p:nvSpPr>
        <p:spPr>
          <a:xfrm>
            <a:off x="40552" y="453812"/>
            <a:ext cx="5200578" cy="374480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&lt;jsp:useBean  id="m" class="sec01.ex02.MemberBean"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&lt;jsp:setProperty  name="m" property="*" /&gt;  //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주소 외 데이터 설정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&lt;jsp:useBean   id="addr" class="sec01.ex02.Address"/&gt;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&lt;jsp:setProperty   name="addr" property="city" value="서울"/&gt;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&lt;jsp:setProperty   name="addr" property="zipcode" value="07654"/&gt;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m.setAddr(addr);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주소 데이터 설정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44038" name="직사각형 24578"/>
          <p:cNvSpPr txBox="1"/>
          <p:nvPr/>
        </p:nvSpPr>
        <p:spPr>
          <a:xfrm>
            <a:off x="5054671" y="1051027"/>
            <a:ext cx="3662688" cy="5576467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border=1 align="center"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bgcolor="#99ccff"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&gt;&lt;b&gt;도시&lt;/b&gt;&lt;/td&gt;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&gt;&lt;b&gt;우편번호&lt;/b&gt;&lt;/td&gt;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&lt;td&gt;${m.id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&lt;td&gt;${m.pwd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&lt;td&gt;${m.name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&lt;td&gt;&lt;%=m.getAddr().getCity() %&gt;&lt;/td&gt;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&lt;td&gt;&lt;%=m.getAddr().getZipcode() %&gt;&lt;/td&gt;   </a:t>
            </a:r>
            <a:endParaRPr kumimoji="0" lang="en-US" altLang="ko-KR" sz="1200" b="1" i="0" u="none" strike="noStrike" kern="1200" cap="none" spc="0" normalizeH="0" baseline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&lt;td&gt;${m.id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&lt;td&gt;${m.pwd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&lt;td&gt;${m.name}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&lt;td&gt;${m.addr.city}&lt;/td&gt;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 &lt;td&gt;${m.addr.zipcode}&lt;/td&gt;</a:t>
            </a:r>
            <a:endParaRPr kumimoji="0" lang="en-US" altLang="ko-KR" sz="1200" b="1" i="0" u="none" strike="noStrike" kern="1200" cap="none" spc="0" normalizeH="0" baseline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380891"/>
            <a:ext cx="6778487" cy="265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elTest1.jsp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48187" y="1657889"/>
            <a:ext cx="6015667" cy="49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직사각형 2050"/>
          <p:cNvSpPr/>
          <p:nvPr/>
        </p:nvSpPr>
        <p:spPr>
          <a:xfrm>
            <a:off x="1630164" y="4436070"/>
            <a:ext cx="218281" cy="218281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2" name="직사각형 2051"/>
          <p:cNvSpPr/>
          <p:nvPr/>
        </p:nvSpPr>
        <p:spPr>
          <a:xfrm>
            <a:off x="1610320" y="5329038"/>
            <a:ext cx="426640" cy="138907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3" name="TextBox 2052"/>
          <p:cNvSpPr txBox="1"/>
          <p:nvPr/>
        </p:nvSpPr>
        <p:spPr>
          <a:xfrm>
            <a:off x="5579070" y="2382242"/>
            <a:ext cx="3194844" cy="99722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JSP 페이지에서 표현 언어(EL)를 사용하기 위해서는 page 디렉티브의 isELIgnored 속성을 false로 설정해주어야 한다. 그러나 이 속성은 명시하지 않는 경우 기본값이 false이므로 따로 지정해주지 않아도 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 내장 객체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내장 변수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704" y="1500809"/>
            <a:ext cx="7335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브라우저에 요청하여 회원 가입창에서 회원 정보를 입력하고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4704" y="4929809"/>
            <a:ext cx="7921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출력창에서 </a:t>
            </a:r>
            <a:r>
              <a:rPr lang="en-US" altLang="ko-KR" sz="1200">
                <a:latin typeface="+mj-ea"/>
                <a:ea typeface="+mj-ea"/>
              </a:rPr>
              <a:t>has-a </a:t>
            </a:r>
            <a:r>
              <a:rPr lang="ko-KR" altLang="en-US" sz="1200">
                <a:latin typeface="+mj-ea"/>
                <a:ea typeface="+mj-ea"/>
              </a:rPr>
              <a:t>관계의 속성 값인 주소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 descr="C:\leebs\JSP\길벗 피드백\종이원고 수정 사항\13-29장\14장\그림14-23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742509" y="1777808"/>
            <a:ext cx="2822790" cy="2973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93195" y="5356846"/>
            <a:ext cx="5943600" cy="974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14.3.1 </a:t>
            </a:r>
            <a:r>
              <a:rPr lang="ko-KR" altLang="en-US" b="1"/>
              <a:t>내장 객체 속성 값 출력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37864" y="1905443"/>
            <a:ext cx="7573617" cy="26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첫 번째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forward1.jsp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3305" y="2182442"/>
            <a:ext cx="6529180" cy="435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675552" y="1495607"/>
            <a:ext cx="7333782" cy="356026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request.setAttribute("id","hong");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request.setAttribute("pwd", "1234");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session.setAttribute("name", "홍길동");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application.setAttribute("email", "hong@test.com");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&lt;title&gt;forward1&lt;/title&gt;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&lt;jsp:forward page="member1.jsp" /&gt;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15617" y="1253626"/>
            <a:ext cx="683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두 번째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member1.jsp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37143" y="1530625"/>
            <a:ext cx="5856320" cy="5253078"/>
            <a:chOff x="1001676" y="1807624"/>
            <a:chExt cx="6266001" cy="5541314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01676" y="1807624"/>
              <a:ext cx="6266001" cy="211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162876" y="3776758"/>
              <a:ext cx="1560444" cy="2825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  <p:pic>
          <p:nvPicPr>
            <p:cNvPr id="471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001676" y="4023943"/>
              <a:ext cx="5971137" cy="33249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536644" y="652247"/>
            <a:ext cx="7333782" cy="319394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String id= (String)request.getAttribute("id");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String pwd= (String)request.getAttribute("pwd");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String name= (String)session.getAttribute("name");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String email= (String)application.getAttribute("email");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46084" name="직사각형 24578"/>
          <p:cNvSpPr txBox="1"/>
          <p:nvPr/>
        </p:nvSpPr>
        <p:spPr>
          <a:xfrm>
            <a:off x="4757014" y="1340428"/>
            <a:ext cx="4099250" cy="447783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&lt;td&gt;&lt;%=id %&gt;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&lt;td&gt;&lt;%=pwd%&gt;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&lt;td&gt;&lt;%=name %&gt;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&lt;td&gt;&lt;%=email %&gt;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&lt;td&gt;${id}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&lt;td&gt;${pwd}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&lt;td&gt;${name}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45435" y="1520687"/>
            <a:ext cx="74444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http://localhost:8090/pro14/test02/forward1.jsp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82756" y="1894273"/>
            <a:ext cx="5943600" cy="1777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88154" y="1509450"/>
            <a:ext cx="7175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forward2.jsp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MemberBean </a:t>
            </a:r>
            <a:r>
              <a:rPr lang="ko-KR" altLang="en-US" sz="1200">
                <a:latin typeface="+mj-ea"/>
                <a:ea typeface="+mj-ea"/>
              </a:rPr>
              <a:t>객체를 생성하고 속성에 회원 정보를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9170" y="1864676"/>
            <a:ext cx="6485904" cy="39020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596176" y="1505528"/>
            <a:ext cx="7333782" cy="319394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import="sec01.ex01.*"  pageEncoding="UTF-8"%&gt;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MemberBean member = new MemberBean("lee", "1234", "이순신", "lee@test.com");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request.setAttribute("member", member);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&lt;title&gt;forward2&lt;/title&gt;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&lt;jsp:forward page="member2.jsp" /&gt;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1550504"/>
            <a:ext cx="7126357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member2.jsp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38444" y="1827503"/>
            <a:ext cx="6221067" cy="41354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596175" y="1505528"/>
            <a:ext cx="7333782" cy="4836217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align="center"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&lt;td&gt;${member.id}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&lt;td&gt;${member.pwd}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&lt;td&gt;${member.name}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500808"/>
            <a:ext cx="699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http://localhost:8090/pro14/elTest1.jsp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65289" y="1777807"/>
            <a:ext cx="5040630" cy="2958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8412" y="1461699"/>
            <a:ext cx="7752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http://localhost:8090/pro14/test02/forward2.jsp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00494" y="1830456"/>
            <a:ext cx="5305425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06287" y="1500809"/>
            <a:ext cx="7454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request</a:t>
            </a:r>
            <a:r>
              <a:rPr lang="ko-KR" altLang="en-US" sz="1200">
                <a:latin typeface="+mj-ea"/>
                <a:ea typeface="+mj-ea"/>
              </a:rPr>
              <a:t>에 회원 정보를 저장한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를 바인딩하고 다시 출력해 보겠습니다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5881" y="1777808"/>
            <a:ext cx="6340751" cy="47445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596175" y="1505528"/>
            <a:ext cx="7333782" cy="410279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import="java.util.*, sec01.ex01.*" pageEncoding="UTF-8"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List membersList = 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MemberBean m1 = new MemberBean("lee", "1234", "이순신", "lee@test.com");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MemberBean m2 = new MemberBean("son", "1234", "손흥민", "son@test.com");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membersList.add(m1);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membersList.add(m2);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request.setAttribute("membersList", membersList);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&lt;title&gt;forward3&lt;/title&gt;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&lt;jsp:forward page="member3.jsp" /&gt;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15617" y="1421944"/>
            <a:ext cx="7275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member3.jsp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6245" y="1698943"/>
            <a:ext cx="6295404" cy="48899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616018" y="579142"/>
            <a:ext cx="7333782" cy="593405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pageEncoding="UTF-8"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border=1  align="center"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&lt;td&gt;${membersList[0].email}&lt;/td&gt;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&lt;td&gt;${membersList[1].id}&lt;/td&gt;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&lt;td&gt;${membersList[1].email}&lt;/td&gt;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45435" y="1520687"/>
            <a:ext cx="6979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http://localhost:8090/pro14/test02/forward3.jsp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92675" y="1819274"/>
            <a:ext cx="5743575" cy="16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14.3.2 </a:t>
            </a:r>
            <a:r>
              <a:rPr lang="ko-KR" altLang="en-US" b="1"/>
              <a:t>스코프 우선순위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15009" y="1874330"/>
            <a:ext cx="6669156" cy="266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forward4.jsp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71989" y="2151329"/>
            <a:ext cx="6312176" cy="43231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616018" y="579142"/>
            <a:ext cx="8177142" cy="356232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request.setAttribute("id","hong");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request.setAttribute("pwd", "1234");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session.setAttribute("name", "홍길동");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application.setAttribute("email", "hong@test.com");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//request.setAttribute("address","서울시 강남구");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처음엔 주석해제 후 실행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,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그 다음 주석처리 후 실행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&lt;title&gt;forward2&lt;/title&gt;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&lt;jsp:forward page="member4.jsp"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85190" y="1221863"/>
            <a:ext cx="7265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member4.jsp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475498"/>
            <a:ext cx="5974956" cy="5382502"/>
            <a:chOff x="894520" y="1901505"/>
            <a:chExt cx="6588403" cy="5827282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4278" y="1901505"/>
              <a:ext cx="6548645" cy="1452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073423" y="3175990"/>
              <a:ext cx="1779101" cy="291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  <p:pic>
          <p:nvPicPr>
            <p:cNvPr id="563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94520" y="3413237"/>
              <a:ext cx="6530009" cy="4315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616018" y="579142"/>
            <a:ext cx="7333782" cy="557210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session.setAttribute("address","수원시 팔달구");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border="1" align="center"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width="5%" &gt;&lt;b&gt;주소&lt;/b&gt;&lt;/td&gt;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&lt;td&gt;${id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&lt;td&gt;${pwd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&lt;td&gt;${name }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&lt;td&gt;${email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    &lt;td&gt;${address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14.1.3 </a:t>
            </a:r>
            <a:r>
              <a:rPr lang="ko-KR" altLang="en-US" b="1"/>
              <a:t>표현 언어의 산술 연산자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844826" y="1790048"/>
            <a:ext cx="6778487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실습 파일 </a:t>
            </a:r>
            <a:r>
              <a:rPr lang="en-US" altLang="ko-KR" sz="1200">
                <a:latin typeface="+mj-ea"/>
                <a:ea typeface="+mj-ea"/>
              </a:rPr>
              <a:t>MemberBean.java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elTest2~5.jsp</a:t>
            </a:r>
            <a:r>
              <a:rPr lang="ko-KR" altLang="en-US" sz="1200">
                <a:latin typeface="+mj-ea"/>
                <a:ea typeface="+mj-ea"/>
              </a:rPr>
              <a:t>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10483" y="2153892"/>
            <a:ext cx="215265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540565"/>
            <a:ext cx="7364896" cy="44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http://localhost:8090/pro14/test02/forwar4.jsp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주소를 보면 </a:t>
            </a:r>
            <a:r>
              <a:rPr lang="en-US" altLang="ko-KR" sz="1200">
                <a:latin typeface="+mj-ea"/>
                <a:ea typeface="+mj-ea"/>
              </a:rPr>
              <a:t>request</a:t>
            </a:r>
            <a:r>
              <a:rPr lang="ko-KR" altLang="en-US" sz="1200">
                <a:latin typeface="+mj-ea"/>
                <a:ea typeface="+mj-ea"/>
              </a:rPr>
              <a:t>에 바인딩된 값이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출력된 것을 알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3708591"/>
            <a:ext cx="7245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이번에는 </a:t>
            </a:r>
            <a:r>
              <a:rPr lang="en-US" altLang="ko-KR" sz="1200">
                <a:latin typeface="+mj-ea"/>
                <a:ea typeface="+mj-ea"/>
              </a:rPr>
              <a:t>forward4.jsp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request</a:t>
            </a:r>
            <a:r>
              <a:rPr lang="ko-KR" altLang="en-US" sz="1200">
                <a:latin typeface="+mj-ea"/>
                <a:ea typeface="+mj-ea"/>
              </a:rPr>
              <a:t>에 바인딩하는 부분을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주석 처리</a:t>
            </a:r>
            <a:r>
              <a:rPr lang="ko-KR" altLang="en-US" sz="1200">
                <a:latin typeface="+mj-ea"/>
                <a:ea typeface="+mj-ea"/>
              </a:rPr>
              <a:t>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32451" y="2002230"/>
            <a:ext cx="6092687" cy="1118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380922" y="2852530"/>
            <a:ext cx="944216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24274" y="4278947"/>
            <a:ext cx="5414645" cy="1699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89652" y="5595730"/>
            <a:ext cx="4194313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55983" y="1610139"/>
            <a:ext cx="7434469" cy="44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다시 회원 가입창에서 가입하기를 클릭하면 다음과 같이 </a:t>
            </a:r>
            <a:r>
              <a:rPr lang="en-US" altLang="ko-KR" sz="1200">
                <a:latin typeface="+mj-ea"/>
                <a:ea typeface="+mj-ea"/>
              </a:rPr>
              <a:t>session</a:t>
            </a:r>
            <a:r>
              <a:rPr lang="ko-KR" altLang="en-US" sz="1200">
                <a:latin typeface="+mj-ea"/>
                <a:ea typeface="+mj-ea"/>
              </a:rPr>
              <a:t>에서 바인딩한 주소가 출력되는 것을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52" y="3985591"/>
            <a:ext cx="6130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ko-KR" altLang="en-US" sz="1200" b="1">
                <a:latin typeface="+mj-ea"/>
                <a:ea typeface="+mj-ea"/>
              </a:rPr>
              <a:t>표현 언어에서 같은 속성에 대한 우선순위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7196" y="4252651"/>
            <a:ext cx="7195930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rgbClr val="C00000"/>
                </a:solidFill>
              </a:rPr>
              <a:t>page &gt; request &gt; session &gt; application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2157412"/>
            <a:ext cx="5943600" cy="11324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1530" y="2991678"/>
            <a:ext cx="986344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커스텀 태그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4782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커스텀 태그</a:t>
            </a:r>
            <a:r>
              <a:rPr lang="en-US" altLang="ko-KR" sz="1200" b="1">
                <a:latin typeface="+mj-ea"/>
                <a:ea typeface="+mj-ea"/>
              </a:rPr>
              <a:t>(Custom Tag)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103" y="1797686"/>
            <a:ext cx="7553738" cy="44830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  <a:defRPr/>
            </a:pPr>
            <a:r>
              <a:rPr lang="ko-KR" altLang="en-US" sz="1200">
                <a:latin typeface="+mj-ea"/>
                <a:ea typeface="+mj-ea"/>
              </a:rPr>
              <a:t>액션 태그나 표현 언어를 사용하더라도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조건식이나 반복문 등의 자바 코드를 제거</a:t>
            </a:r>
            <a:r>
              <a:rPr lang="ko-KR" altLang="en-US" sz="1200">
                <a:latin typeface="+mj-ea"/>
                <a:ea typeface="+mj-ea"/>
              </a:rPr>
              <a:t>하기 위해서 도입된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119" y="2623931"/>
            <a:ext cx="4782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커스텀 태그</a:t>
            </a:r>
            <a:r>
              <a:rPr lang="en-US" altLang="ko-KR" sz="1200" b="1">
                <a:latin typeface="+mj-ea"/>
                <a:ea typeface="+mj-ea"/>
              </a:rPr>
              <a:t>(Custom Tag) </a:t>
            </a:r>
            <a:r>
              <a:rPr lang="ko-KR" altLang="en-US" sz="1200" b="1">
                <a:latin typeface="+mj-ea"/>
                <a:ea typeface="+mj-ea"/>
              </a:rPr>
              <a:t>종류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103" y="2889695"/>
            <a:ext cx="7553738" cy="1461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JSTL(JSP Standard Tag Library)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     -JSP </a:t>
            </a:r>
            <a:r>
              <a:rPr lang="ko-KR" altLang="en-US" sz="1200">
                <a:latin typeface="+mj-ea"/>
                <a:ea typeface="+mj-ea"/>
              </a:rPr>
              <a:t>페이지에서 가장 많이 사용하는 기능을 태그로 제공하며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,JSTL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라이브러리</a:t>
            </a:r>
            <a:r>
              <a:rPr lang="ko-KR" altLang="en-US" sz="1200">
                <a:latin typeface="+mj-ea"/>
                <a:ea typeface="+mj-ea"/>
              </a:rPr>
              <a:t>를 따로 설치해서 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en-US" altLang="ko-KR" sz="1200">
                <a:latin typeface="+mj-ea"/>
                <a:ea typeface="+mj-ea"/>
              </a:rPr>
              <a:t>      </a:t>
            </a:r>
            <a:r>
              <a:rPr lang="ko-KR" altLang="en-US" sz="1200">
                <a:latin typeface="+mj-ea"/>
                <a:ea typeface="+mj-ea"/>
              </a:rPr>
              <a:t>사용함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b="1">
                <a:latin typeface="+mj-ea"/>
                <a:ea typeface="+mj-ea"/>
              </a:rPr>
              <a:t>개발자가 만든 커스텀 태그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j-ea"/>
                <a:ea typeface="+mj-ea"/>
              </a:rPr>
              <a:t>     -</a:t>
            </a:r>
            <a:r>
              <a:rPr lang="ko-KR" altLang="en-US" sz="1200">
                <a:latin typeface="+mj-ea"/>
                <a:ea typeface="+mj-ea"/>
              </a:rPr>
              <a:t>개발자가 필요에 의해 만든 태그로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스트러츠나 스프링 프레임워크에서 미리 만들어서 제공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14.5 JSP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표준 태그 라이브러리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(JSTL)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962" y="1520687"/>
            <a:ext cx="4722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표준 태그 라이브러리</a:t>
            </a:r>
            <a:r>
              <a:rPr lang="en-US" altLang="ko-KR" sz="1200" b="1">
                <a:latin typeface="+mj-ea"/>
                <a:ea typeface="+mj-ea"/>
              </a:rPr>
              <a:t>(JSP Standard Tag Library)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49" y="1777808"/>
            <a:ext cx="7245625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  <a:defRPr/>
            </a:pPr>
            <a:r>
              <a:rPr lang="ko-KR" altLang="en-US" sz="1200"/>
              <a:t>커스텀 태그 중 가장 많이 사용되는 태그를 표준화하여 라이브러리로 제공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962" y="2454965"/>
            <a:ext cx="4722864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여러 가지 표준 라이브러리 태그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4949" y="2731964"/>
          <a:ext cx="72456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01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세부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접두어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관련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2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코어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변수 지원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흐름 제어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반복문 처리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URL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</a:rPr>
                        <a:t>c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 i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http://java.sun.com/jsp/jstl/core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9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국제화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메시지 형식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숫자 및 날짜 형식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</a:rPr>
                        <a:t>fmt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http://java.sun.com/jsp/jstl/fmt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29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XML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XML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흐름 제어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XML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</a:rPr>
                        <a:t>x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http://java.sun.com/jsp/jstl/xml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02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</a:rPr>
                        <a:t>sql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http://java.sun.com/jsp/jstl/sql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45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컬렉션 처리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문자열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</a:rPr>
                        <a:t>fn</a:t>
                      </a:r>
                      <a:endParaRPr lang="ko-KR" altLang="en-US" sz="1000" b="1">
                        <a:solidFill>
                          <a:srgbClr val="80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http://java.sun.com/jsp/jstl/functions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14.5 JSP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표준 태그 라이브러리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(JSTL)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962" y="1550504"/>
            <a:ext cx="4722864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JSTL </a:t>
            </a:r>
            <a:r>
              <a:rPr lang="ko-KR" altLang="en-US" sz="1200" b="1">
                <a:latin typeface="+mj-ea"/>
                <a:ea typeface="+mj-ea"/>
              </a:rPr>
              <a:t>라이브러리 다운로드 및 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348" y="1918252"/>
            <a:ext cx="8239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1.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http://tomcat.apache.org/download-taglibs.cgi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접속해서 네 개의 </a:t>
            </a:r>
            <a:r>
              <a:rPr lang="en-US" altLang="ko-KR" sz="1200">
                <a:latin typeface="+mj-ea"/>
                <a:ea typeface="+mj-ea"/>
              </a:rPr>
              <a:t>jar</a:t>
            </a:r>
            <a:r>
              <a:rPr lang="ko-KR" altLang="en-US" sz="1200">
                <a:latin typeface="+mj-ea"/>
                <a:ea typeface="+mj-ea"/>
              </a:rPr>
              <a:t>파일을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81340" y="2246722"/>
            <a:ext cx="5144135" cy="3338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65225" y="3966075"/>
            <a:ext cx="3406775" cy="15498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3841" y="2301875"/>
            <a:ext cx="3814301" cy="419893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순서도: 처리 13"/>
          <p:cNvSpPr/>
          <p:nvPr/>
        </p:nvSpPr>
        <p:spPr>
          <a:xfrm>
            <a:off x="6015632" y="5591968"/>
            <a:ext cx="2073673" cy="853280"/>
          </a:xfrm>
          <a:prstGeom prst="flowChartProcess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14.5 JSP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표준 태그 라이브러리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(JSTL)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70383"/>
            <a:ext cx="7136296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네 개의 파일을 모두 로컬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에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11965" y="1962189"/>
            <a:ext cx="5943600" cy="3529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45026" y="4353339"/>
            <a:ext cx="3200400" cy="9541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14.5 JSP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표준 태그 라이브러리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(JSTL)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60" y="1500809"/>
            <a:ext cx="7474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 파일들을 복사해 프로젝트의 </a:t>
            </a:r>
            <a:r>
              <a:rPr lang="en-US" altLang="ko-KR" sz="1200">
                <a:latin typeface="+mj-ea"/>
                <a:ea typeface="+mj-ea"/>
              </a:rPr>
              <a:t>lib </a:t>
            </a:r>
            <a:r>
              <a:rPr lang="ko-KR" altLang="en-US" sz="1200">
                <a:latin typeface="+mj-ea"/>
                <a:ea typeface="+mj-ea"/>
              </a:rPr>
              <a:t>폴더에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99080" y="1864608"/>
            <a:ext cx="2631440" cy="3194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962" y="1431882"/>
            <a:ext cx="4722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Core </a:t>
            </a:r>
            <a:r>
              <a:rPr lang="ko-KR" altLang="en-US" sz="1200" b="1">
                <a:latin typeface="+mj-ea"/>
                <a:ea typeface="+mj-ea"/>
              </a:rPr>
              <a:t>태그 라이브러리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962" y="2813420"/>
            <a:ext cx="4722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여러 가지 </a:t>
            </a:r>
            <a:r>
              <a:rPr lang="en-US" altLang="ko-KR" sz="1200" b="1">
                <a:latin typeface="+mj-ea"/>
                <a:ea typeface="+mj-ea"/>
              </a:rPr>
              <a:t>Core </a:t>
            </a:r>
            <a:r>
              <a:rPr lang="ko-KR" altLang="en-US" sz="1200" b="1">
                <a:latin typeface="+mj-ea"/>
                <a:ea typeface="+mj-ea"/>
              </a:rPr>
              <a:t>태그 라이브러리 기능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5070" y="1689003"/>
            <a:ext cx="7056783" cy="90941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 sz="1200">
                <a:latin typeface="+mj-ea"/>
                <a:ea typeface="+mj-ea"/>
              </a:rPr>
              <a:t>자바로 구현한 변수 선언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조건식 </a:t>
            </a:r>
            <a:r>
              <a:rPr lang="en-US" altLang="ko-KR" sz="1200">
                <a:latin typeface="+mj-ea"/>
                <a:ea typeface="+mj-ea"/>
              </a:rPr>
              <a:t>,</a:t>
            </a:r>
            <a:r>
              <a:rPr lang="ko-KR" altLang="en-US" sz="1200">
                <a:latin typeface="+mj-ea"/>
                <a:ea typeface="+mj-ea"/>
              </a:rPr>
              <a:t>반복문 기능등을 태그로 대체함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  <a:defRPr/>
            </a:pPr>
            <a:r>
              <a:rPr lang="ko-KR" altLang="en-US" sz="1200">
                <a:latin typeface="+mj-ea"/>
                <a:ea typeface="+mj-ea"/>
              </a:rPr>
              <a:t>사용 전 반드시 </a:t>
            </a:r>
            <a:r>
              <a:rPr lang="en-US" altLang="ko-KR" sz="1200">
                <a:latin typeface="+mj-ea"/>
                <a:ea typeface="+mj-ea"/>
              </a:rPr>
              <a:t>taglib </a:t>
            </a:r>
            <a:r>
              <a:rPr lang="ko-KR" altLang="en-US" sz="1200">
                <a:latin typeface="+mj-ea"/>
                <a:ea typeface="+mj-ea"/>
              </a:rPr>
              <a:t>디렉티브 태그를 선언해야 함</a:t>
            </a:r>
            <a:r>
              <a:rPr lang="en-US" altLang="ko-KR" sz="1200">
                <a:latin typeface="+mj-ea"/>
                <a:ea typeface="+mj-ea"/>
              </a:rPr>
              <a:t>.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it-IT" altLang="ko-KR" sz="1200">
                <a:latin typeface="+mj-ea"/>
                <a:ea typeface="+mj-ea"/>
              </a:rPr>
              <a:t>&lt;%@ taglib prefix="c" uri="http://java.sun.com/jsp/jstl/core" %&gt;</a:t>
            </a:r>
            <a:endParaRPr lang="en-US" altLang="ko-KR" sz="1200"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09919" y="3083781"/>
          <a:ext cx="7131446" cy="3073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2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변수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&lt;c:set&gt;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페이지에서 변수를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8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&lt;c:remove&gt;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지정된 변수를 제거합니다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13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흐름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  <a:latin typeface="+mj-ea"/>
                          <a:ea typeface="+mj-ea"/>
                        </a:rPr>
                        <a:t>&lt;c:if&gt;</a:t>
                      </a:r>
                      <a:endParaRPr lang="ko-KR" altLang="en-US" sz="1000" b="1">
                        <a:solidFill>
                          <a:srgbClr val="80008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조건문을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4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  <a:latin typeface="+mj-ea"/>
                          <a:ea typeface="+mj-ea"/>
                        </a:rPr>
                        <a:t>&lt;c:choose&gt;</a:t>
                      </a:r>
                      <a:endParaRPr lang="ko-KR" altLang="en-US" sz="1000" b="1">
                        <a:solidFill>
                          <a:srgbClr val="80008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switch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문을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&lt;c:when&gt;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과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&lt;c:otherwise&gt;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서브 태그를 갖습니다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19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  <a:latin typeface="+mj-ea"/>
                          <a:ea typeface="+mj-ea"/>
                        </a:rPr>
                        <a:t>&lt;c:forEach&gt;</a:t>
                      </a:r>
                      <a:endParaRPr lang="ko-KR" altLang="en-US" sz="1000" b="1">
                        <a:solidFill>
                          <a:srgbClr val="80008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반복문을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800080"/>
                          </a:solidFill>
                          <a:latin typeface="+mj-ea"/>
                          <a:ea typeface="+mj-ea"/>
                        </a:rPr>
                        <a:t>&lt;c:forTokens&gt;</a:t>
                      </a:r>
                      <a:endParaRPr lang="ko-KR" altLang="en-US" sz="1000" b="1">
                        <a:solidFill>
                          <a:srgbClr val="80008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구분자로 분리된 각각의 토큰을 처리할 때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64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URL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&lt;c:import&gt;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URL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이용해 다른 자원을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페이지에 추가합니다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65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&lt;c:redirect&gt;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response.sendRedirect()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기능을 수행합니다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29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&lt;c:url&gt;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요청 매개변수로부터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URL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생성합니다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305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 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&lt;c:catch&gt;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예외 처리에 사용합니다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20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&lt;c:out&gt;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JspWriter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내용을 처리한 후 출력합니다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252031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14.6.1 &lt;c:set&gt; </a:t>
            </a:r>
            <a:r>
              <a:rPr lang="ko-KR" altLang="en-US" b="1"/>
              <a:t>태그를 이용한 실습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85192" y="1858618"/>
            <a:ext cx="4144617" cy="26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&lt;c:set&gt; </a:t>
            </a:r>
            <a:r>
              <a:rPr lang="ko-KR" altLang="en-US" sz="1200" b="1">
                <a:latin typeface="+mj-ea"/>
                <a:ea typeface="+mj-ea"/>
              </a:rPr>
              <a:t>형식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1" y="2135617"/>
            <a:ext cx="7205870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400" b="1"/>
              <a:t>&lt;c:set var="</a:t>
            </a:r>
            <a:r>
              <a:rPr lang="ko-KR" altLang="en-US" sz="1400" b="1">
                <a:solidFill>
                  <a:srgbClr val="C00000"/>
                </a:solidFill>
              </a:rPr>
              <a:t>변수 이름</a:t>
            </a:r>
            <a:r>
              <a:rPr lang="en-US" altLang="ko-KR" sz="1400" b="1"/>
              <a:t>"   value="</a:t>
            </a:r>
            <a:r>
              <a:rPr lang="ko-KR" altLang="en-US" sz="1400" b="1">
                <a:solidFill>
                  <a:srgbClr val="C00000"/>
                </a:solidFill>
              </a:rPr>
              <a:t>변수값</a:t>
            </a:r>
            <a:r>
              <a:rPr lang="en-US" altLang="ko-KR" sz="1400" b="1"/>
              <a:t>"    [scope="scope </a:t>
            </a:r>
            <a:r>
              <a:rPr lang="ko-KR" altLang="en-US" sz="1400" b="1"/>
              <a:t>속성 중 하나</a:t>
            </a:r>
            <a:r>
              <a:rPr lang="en-US" altLang="ko-KR" sz="1400" b="1"/>
              <a:t>"] /&gt;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554357"/>
            <a:ext cx="6023113" cy="90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-var: </a:t>
            </a:r>
            <a:r>
              <a:rPr lang="ko-KR" altLang="en-US" sz="1200">
                <a:latin typeface="+mj-ea"/>
                <a:ea typeface="+mj-ea"/>
              </a:rPr>
              <a:t>사용할 변수이름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-value : </a:t>
            </a:r>
            <a:r>
              <a:rPr lang="ko-KR" altLang="en-US" sz="1200">
                <a:latin typeface="+mj-ea"/>
                <a:ea typeface="+mj-ea"/>
              </a:rPr>
              <a:t>변수에 저장할 값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-scope: </a:t>
            </a:r>
            <a:r>
              <a:rPr lang="ko-KR" altLang="en-US" sz="1200">
                <a:latin typeface="+mj-ea"/>
                <a:ea typeface="+mj-ea"/>
              </a:rPr>
              <a:t>접근 범위</a:t>
            </a:r>
            <a:r>
              <a:rPr lang="en-US" altLang="ko-KR" sz="1200">
                <a:latin typeface="+mj-ea"/>
                <a:ea typeface="+mj-ea"/>
              </a:rPr>
              <a:t>(page, requst, session, application </a:t>
            </a:r>
            <a:r>
              <a:rPr lang="ko-KR" altLang="en-US" sz="1200">
                <a:latin typeface="+mj-ea"/>
                <a:ea typeface="+mj-ea"/>
              </a:rPr>
              <a:t>중 하나</a:t>
            </a:r>
            <a:r>
              <a:rPr lang="en-US" altLang="ko-KR" sz="1200">
                <a:latin typeface="+mj-ea"/>
                <a:ea typeface="+mj-ea"/>
              </a:rPr>
              <a:t>)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540565"/>
            <a:ext cx="7513979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프로젝트의 </a:t>
            </a:r>
            <a:r>
              <a:rPr lang="en-US" altLang="ko-KR" sz="1200">
                <a:latin typeface="+mj-ea"/>
                <a:ea typeface="+mj-ea"/>
              </a:rPr>
              <a:t>WebContext </a:t>
            </a:r>
            <a:r>
              <a:rPr lang="ko-KR" altLang="en-US" sz="1200">
                <a:latin typeface="+mj-ea"/>
                <a:ea typeface="+mj-ea"/>
              </a:rPr>
              <a:t>디렉터리 하위에 </a:t>
            </a:r>
            <a:r>
              <a:rPr lang="en-US" altLang="ko-KR" sz="1200">
                <a:latin typeface="+mj-ea"/>
                <a:ea typeface="+mj-ea"/>
              </a:rPr>
              <a:t>test03 </a:t>
            </a:r>
            <a:r>
              <a:rPr lang="ko-KR" altLang="en-US" sz="1200">
                <a:latin typeface="+mj-ea"/>
                <a:ea typeface="+mj-ea"/>
              </a:rPr>
              <a:t>디렉터리를 만들고 실습에 관련된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만듭니다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31067" y="1916956"/>
            <a:ext cx="1926590" cy="466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616" y="1401417"/>
            <a:ext cx="7394711" cy="26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elTest2.jsp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03852" y="1678416"/>
            <a:ext cx="6648450" cy="327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374" y="1510748"/>
            <a:ext cx="6867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먼저 </a:t>
            </a:r>
            <a:r>
              <a:rPr lang="en-US" altLang="ko-KR" sz="1200">
                <a:latin typeface="+mj-ea"/>
                <a:ea typeface="+mj-ea"/>
              </a:rPr>
              <a:t>member1.jsp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20494" y="1738137"/>
            <a:ext cx="6618633" cy="403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2" name="그림 634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7711" y="5098970"/>
            <a:ext cx="3820856" cy="1561464"/>
          </a:xfrm>
          <a:prstGeom prst="rect">
            <a:avLst/>
          </a:prstGeom>
        </p:spPr>
      </p:pic>
      <p:sp>
        <p:nvSpPr>
          <p:cNvPr id="63493" name="자유형: 도형 63492"/>
          <p:cNvSpPr/>
          <p:nvPr/>
        </p:nvSpPr>
        <p:spPr>
          <a:xfrm>
            <a:off x="6000686" y="2820590"/>
            <a:ext cx="2669447" cy="2660875"/>
          </a:xfrm>
          <a:custGeom>
            <a:avLst/>
            <a:gdLst>
              <a:gd name="connsiteX0" fmla="*/ 1850494 w 2669447"/>
              <a:gd name="connsiteY0" fmla="*/ 2662237 h 2660875"/>
              <a:gd name="connsiteX1" fmla="*/ 2654166 w 2669447"/>
              <a:gd name="connsiteY1" fmla="*/ 1779190 h 2660875"/>
              <a:gd name="connsiteX2" fmla="*/ 2287056 w 2669447"/>
              <a:gd name="connsiteY2" fmla="*/ 340519 h 2660875"/>
              <a:gd name="connsiteX3" fmla="*/ 1255181 w 2669447"/>
              <a:gd name="connsiteY3" fmla="*/ 23019 h 2660875"/>
              <a:gd name="connsiteX4" fmla="*/ -4896 w 2669447"/>
              <a:gd name="connsiteY4" fmla="*/ 23019 h 266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9447" h="2660875">
                <a:moveTo>
                  <a:pt x="1850494" y="2662237"/>
                </a:moveTo>
                <a:cubicBezTo>
                  <a:pt x="1984438" y="2515063"/>
                  <a:pt x="2581405" y="2166143"/>
                  <a:pt x="2654166" y="1779190"/>
                </a:cubicBezTo>
                <a:cubicBezTo>
                  <a:pt x="2726926" y="1392237"/>
                  <a:pt x="2520220" y="633214"/>
                  <a:pt x="2287056" y="340519"/>
                </a:cubicBezTo>
                <a:cubicBezTo>
                  <a:pt x="2053892" y="47823"/>
                  <a:pt x="1637173" y="75935"/>
                  <a:pt x="1255181" y="23019"/>
                </a:cubicBezTo>
                <a:cubicBezTo>
                  <a:pt x="873189" y="-29897"/>
                  <a:pt x="205116" y="23019"/>
                  <a:pt x="-4896" y="23019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67927" y="1649896"/>
            <a:ext cx="6219217" cy="449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66614" y="640080"/>
            <a:ext cx="7219955" cy="5225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표현 언어로 바인딩 속성 출력하기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6083" name="직사각형 24578"/>
          <p:cNvSpPr txBox="1"/>
          <p:nvPr/>
        </p:nvSpPr>
        <p:spPr>
          <a:xfrm>
            <a:off x="596174" y="95261"/>
            <a:ext cx="7760424" cy="6667478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var="id"  value="hong"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var="pwd"  value="1234"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var="name"  value="${'홍길동'}"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var="age"  value="${22}"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var="height"  value="${177}"  scope="page"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&lt;title&gt;회원 정보 출력창&lt;/title&gt;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 align="center"  border=1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  bgcolor="lightgreen"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width="7%"&gt;&lt;b&gt;나이&lt;/b&gt;&lt;/td&gt;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width="7%" &gt;&lt;b&gt;키&lt;/b&gt;&lt;/td&gt;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&lt;td&gt;${age}&lt;/td&gt;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&lt;td&gt;${height}&lt;/td&gt;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470991"/>
            <a:ext cx="73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http://localhost:8090/pro14/test03/member1.jsp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표현 언어로 변수의 값을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1747990"/>
            <a:ext cx="5943600" cy="892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82187"/>
            <a:ext cx="7335078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  <a:ea typeface="+mj-ea"/>
              </a:rPr>
              <a:t>&lt;c:set&gt; </a:t>
            </a:r>
            <a:r>
              <a:rPr lang="ko-KR" altLang="en-US" sz="1200" b="1">
                <a:latin typeface="+mj-ea"/>
                <a:ea typeface="+mj-ea"/>
              </a:rPr>
              <a:t>태그로 빈 속성이름 줄여서 사용하기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15478" y="1659186"/>
            <a:ext cx="6850431" cy="5134217"/>
            <a:chOff x="874643" y="1873075"/>
            <a:chExt cx="6850431" cy="5134217"/>
          </a:xfrm>
        </p:grpSpPr>
        <p:pic>
          <p:nvPicPr>
            <p:cNvPr id="6656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73725" y="5811907"/>
              <a:ext cx="6651349" cy="61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74643" y="1873075"/>
              <a:ext cx="6189593" cy="3938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65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1015478" y="6243295"/>
              <a:ext cx="5380082" cy="7639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3" name="직사각형 24578"/>
          <p:cNvSpPr txBox="1"/>
          <p:nvPr/>
        </p:nvSpPr>
        <p:spPr>
          <a:xfrm>
            <a:off x="695392" y="642947"/>
            <a:ext cx="7800110" cy="5022523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&lt;c:set var="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" value="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${pageContext.request.contextPath}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&lt;title&gt;로그인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&lt;form action="result.jsp"&gt;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아이디 : &lt;input type="text" size=20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비밀번호: &lt;input  type="password"  size=20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&lt;input  type="submit" value="로그인" /&gt; &lt;input type="reset" value="다시입력"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&lt;/form&gt;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&lt;br&gt;&lt;br&gt;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&lt;%--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&lt;a href="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${pageContext.request.contextPath}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/test03/memberForm.jsp"&gt;회원등록하기&lt;/a&gt;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--%&gt;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&lt;a href="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${contextPath}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/test03/memberForm.jsp"&gt;회원등록하기&lt;/a&gt;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36204" y="1234455"/>
            <a:ext cx="6176939" cy="5519073"/>
            <a:chOff x="936647" y="1234455"/>
            <a:chExt cx="6751040" cy="5934514"/>
          </a:xfrm>
        </p:grpSpPr>
        <p:pic>
          <p:nvPicPr>
            <p:cNvPr id="6758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6647" y="1234455"/>
              <a:ext cx="6751040" cy="475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8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974034" y="5985187"/>
              <a:ext cx="5197545" cy="11837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14.6 Core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태그 라이브러리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326478"/>
            <a:ext cx="5526364" cy="445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3" name="직사각형 24578"/>
          <p:cNvSpPr txBox="1"/>
          <p:nvPr/>
        </p:nvSpPr>
        <p:spPr>
          <a:xfrm>
            <a:off x="823515" y="640200"/>
            <a:ext cx="6976596" cy="5577719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import="java.util.*,sec01.ex01.*"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  isELIgnored="false" 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id="membersList" class="java.util.ArrayList"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&lt;jsp:useBean  id="membersMap" class="java.util.HashMap"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membersMap.put("id", "park2");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membersMap.put("pwd", "4321");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membersMap.put("name", "박지성");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membersMap.put("email", "park2@test.com");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MemberBean m1 = new MemberBean("son", "1234", "손흥민", "son@test.com");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MemberBean m2 = new MemberBean("ki", "4321", "기성용", "ki@test.com");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membersList.add(m1);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membersList.add(m2);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membersMap.put("membersList",  membersList);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&lt;c:set var="membersList" value="${membersMap.membersList}"  /&gt;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이중구조를 단편화</a:t>
            </a:r>
            <a:endParaRPr kumimoji="0" lang="ko-KR" altLang="en-US" sz="1200" b="1" i="0" u="none" strike="noStrike" kern="1200" cap="none" spc="0" normalizeH="0" baseline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 charset=”UTF-8"&gt;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&lt;title&gt;회원 정보 출력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14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표현 언어와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JSTL</a:t>
            </a:r>
            <a:endParaRPr lang="ko-KR" altLang="en-US" sz="1500"/>
          </a:p>
        </p:txBody>
      </p:sp>
      <p:sp>
        <p:nvSpPr>
          <p:cNvPr id="13" name="직사각형 24578"/>
          <p:cNvSpPr txBox="1"/>
          <p:nvPr/>
        </p:nvSpPr>
        <p:spPr>
          <a:xfrm>
            <a:off x="1311905" y="733588"/>
            <a:ext cx="6024096" cy="539082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border=”1”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align=center bgcolor="#99ccff"&gt;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width="20%"&gt;&lt;b&gt;아이디&lt;/b&gt;&lt;/td&gt;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width="20%"&gt;&lt;b&gt;비밀번호&lt;/b&gt;&lt;/td&gt;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 &gt;&lt;b&gt;이름&lt;/b&gt;&lt;/td&gt;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width="20%"&gt;&lt;b&gt;이메일&lt;/b&gt;&lt;/td&gt;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&lt;tr align=”center”&gt;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&lt;td&gt;${membersMap.id}&lt;/td&gt;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&lt;td&gt;${membersMap.pwd}&lt;/td&gt;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&lt;td&gt;${membersMap.name}&lt;/td&gt;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&lt;td&gt;${membersMap.email }&lt;/td&gt; 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align=”center”&gt;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&lt;td&gt;${membersList[0].id}&lt;/td&gt;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$membersMap.membersList[0].id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의미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&lt;td&gt;${membersList[0].pwd}&lt;/td&gt;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&lt;td&gt;${membersList[0].name}&lt;/td&gt;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&lt;td&gt;${membersList[0].email}&lt;/td&gt;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&lt;tr align=”center”&gt;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&lt;td&gt;${membersList[1].id}&lt;/td&gt;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&lt;td&gt;${membersList[1].pwd}&lt;/td&gt;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&lt;td&gt;${membersList[1].name}&lt;/td&gt;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&lt;td&gt;${membersList[1].email}&lt;/td&gt;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&lt;/html&gt;[0]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22053</Words>
  <Application>Microsoft Office PowerPoint</Application>
  <PresentationFormat>화면 슬라이드 쇼(4:3)</PresentationFormat>
  <Paragraphs>2740</Paragraphs>
  <Slides>219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219</vt:i4>
      </vt:variant>
    </vt:vector>
  </HeadingPairs>
  <TitlesOfParts>
    <vt:vector size="226" baseType="lpstr">
      <vt:lpstr>맑은 고딕</vt:lpstr>
      <vt:lpstr>한컴산뜻돋움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박 대원</cp:lastModifiedBy>
  <cp:revision>1443</cp:revision>
  <dcterms:created xsi:type="dcterms:W3CDTF">2018-08-29T04:30:46Z</dcterms:created>
  <dcterms:modified xsi:type="dcterms:W3CDTF">2022-12-16T02:42:31Z</dcterms:modified>
  <cp:version/>
</cp:coreProperties>
</file>